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90"/>
  </p:notesMasterIdLst>
  <p:handoutMasterIdLst>
    <p:handoutMasterId r:id="rId191"/>
  </p:handoutMasterIdLst>
  <p:sldIdLst>
    <p:sldId id="912" r:id="rId9"/>
    <p:sldId id="1035" r:id="rId10"/>
    <p:sldId id="1034" r:id="rId11"/>
    <p:sldId id="626" r:id="rId12"/>
    <p:sldId id="901" r:id="rId13"/>
    <p:sldId id="459" r:id="rId14"/>
    <p:sldId id="914" r:id="rId15"/>
    <p:sldId id="917" r:id="rId16"/>
    <p:sldId id="918" r:id="rId17"/>
    <p:sldId id="919" r:id="rId18"/>
    <p:sldId id="908" r:id="rId19"/>
    <p:sldId id="911" r:id="rId20"/>
    <p:sldId id="632" r:id="rId21"/>
    <p:sldId id="925" r:id="rId22"/>
    <p:sldId id="924" r:id="rId23"/>
    <p:sldId id="909" r:id="rId24"/>
    <p:sldId id="997" r:id="rId25"/>
    <p:sldId id="983" r:id="rId26"/>
    <p:sldId id="923" r:id="rId27"/>
    <p:sldId id="930" r:id="rId28"/>
    <p:sldId id="932" r:id="rId29"/>
    <p:sldId id="922" r:id="rId30"/>
    <p:sldId id="931" r:id="rId31"/>
    <p:sldId id="898" r:id="rId32"/>
    <p:sldId id="947" r:id="rId33"/>
    <p:sldId id="789" r:id="rId34"/>
    <p:sldId id="948" r:id="rId35"/>
    <p:sldId id="793" r:id="rId36"/>
    <p:sldId id="990" r:id="rId37"/>
    <p:sldId id="1045" r:id="rId38"/>
    <p:sldId id="984" r:id="rId39"/>
    <p:sldId id="985" r:id="rId40"/>
    <p:sldId id="986" r:id="rId41"/>
    <p:sldId id="987" r:id="rId42"/>
    <p:sldId id="988" r:id="rId43"/>
    <p:sldId id="989" r:id="rId44"/>
    <p:sldId id="828" r:id="rId45"/>
    <p:sldId id="829" r:id="rId46"/>
    <p:sldId id="830" r:id="rId47"/>
    <p:sldId id="831" r:id="rId48"/>
    <p:sldId id="834" r:id="rId49"/>
    <p:sldId id="833" r:id="rId50"/>
    <p:sldId id="949" r:id="rId51"/>
    <p:sldId id="999" r:id="rId52"/>
    <p:sldId id="1000" r:id="rId53"/>
    <p:sldId id="927" r:id="rId54"/>
    <p:sldId id="1021" r:id="rId55"/>
    <p:sldId id="973" r:id="rId56"/>
    <p:sldId id="974" r:id="rId57"/>
    <p:sldId id="975" r:id="rId58"/>
    <p:sldId id="1044" r:id="rId59"/>
    <p:sldId id="524" r:id="rId60"/>
    <p:sldId id="1013" r:id="rId61"/>
    <p:sldId id="1001" r:id="rId62"/>
    <p:sldId id="1002" r:id="rId63"/>
    <p:sldId id="1003" r:id="rId64"/>
    <p:sldId id="1004" r:id="rId65"/>
    <p:sldId id="1006" r:id="rId66"/>
    <p:sldId id="1007" r:id="rId67"/>
    <p:sldId id="1008" r:id="rId68"/>
    <p:sldId id="1009" r:id="rId69"/>
    <p:sldId id="1010" r:id="rId70"/>
    <p:sldId id="1011" r:id="rId71"/>
    <p:sldId id="1018" r:id="rId72"/>
    <p:sldId id="1020" r:id="rId73"/>
    <p:sldId id="1015" r:id="rId74"/>
    <p:sldId id="1016" r:id="rId75"/>
    <p:sldId id="1017" r:id="rId76"/>
    <p:sldId id="950" r:id="rId77"/>
    <p:sldId id="933" r:id="rId78"/>
    <p:sldId id="934" r:id="rId79"/>
    <p:sldId id="951" r:id="rId80"/>
    <p:sldId id="820" r:id="rId81"/>
    <p:sldId id="374" r:id="rId82"/>
    <p:sldId id="383" r:id="rId83"/>
    <p:sldId id="822" r:id="rId84"/>
    <p:sldId id="1049" r:id="rId85"/>
    <p:sldId id="981" r:id="rId86"/>
    <p:sldId id="935" r:id="rId87"/>
    <p:sldId id="1047" r:id="rId88"/>
    <p:sldId id="1046" r:id="rId89"/>
    <p:sldId id="976" r:id="rId90"/>
    <p:sldId id="928" r:id="rId91"/>
    <p:sldId id="972" r:id="rId92"/>
    <p:sldId id="379" r:id="rId93"/>
    <p:sldId id="992" r:id="rId94"/>
    <p:sldId id="993" r:id="rId95"/>
    <p:sldId id="723" r:id="rId96"/>
    <p:sldId id="729" r:id="rId97"/>
    <p:sldId id="1051" r:id="rId98"/>
    <p:sldId id="1052" r:id="rId99"/>
    <p:sldId id="513" r:id="rId100"/>
    <p:sldId id="1032" r:id="rId101"/>
    <p:sldId id="1022" r:id="rId102"/>
    <p:sldId id="1023" r:id="rId103"/>
    <p:sldId id="1024" r:id="rId104"/>
    <p:sldId id="1025" r:id="rId105"/>
    <p:sldId id="1026" r:id="rId106"/>
    <p:sldId id="1027" r:id="rId107"/>
    <p:sldId id="1028" r:id="rId108"/>
    <p:sldId id="977" r:id="rId109"/>
    <p:sldId id="1029" r:id="rId110"/>
    <p:sldId id="1030" r:id="rId111"/>
    <p:sldId id="1031" r:id="rId112"/>
    <p:sldId id="937" r:id="rId113"/>
    <p:sldId id="893" r:id="rId114"/>
    <p:sldId id="954" r:id="rId115"/>
    <p:sldId id="955" r:id="rId116"/>
    <p:sldId id="903" r:id="rId117"/>
    <p:sldId id="938" r:id="rId118"/>
    <p:sldId id="939" r:id="rId119"/>
    <p:sldId id="940" r:id="rId120"/>
    <p:sldId id="941" r:id="rId121"/>
    <p:sldId id="942" r:id="rId122"/>
    <p:sldId id="943" r:id="rId123"/>
    <p:sldId id="944" r:id="rId124"/>
    <p:sldId id="875" r:id="rId125"/>
    <p:sldId id="892" r:id="rId126"/>
    <p:sldId id="998" r:id="rId127"/>
    <p:sldId id="894" r:id="rId128"/>
    <p:sldId id="868" r:id="rId129"/>
    <p:sldId id="970" r:id="rId130"/>
    <p:sldId id="956" r:id="rId131"/>
    <p:sldId id="957" r:id="rId132"/>
    <p:sldId id="958" r:id="rId133"/>
    <p:sldId id="959" r:id="rId134"/>
    <p:sldId id="960" r:id="rId135"/>
    <p:sldId id="961" r:id="rId136"/>
    <p:sldId id="962" r:id="rId137"/>
    <p:sldId id="963" r:id="rId138"/>
    <p:sldId id="964" r:id="rId139"/>
    <p:sldId id="965" r:id="rId140"/>
    <p:sldId id="966" r:id="rId141"/>
    <p:sldId id="967" r:id="rId142"/>
    <p:sldId id="968" r:id="rId143"/>
    <p:sldId id="969" r:id="rId144"/>
    <p:sldId id="952" r:id="rId145"/>
    <p:sldId id="836" r:id="rId146"/>
    <p:sldId id="837" r:id="rId147"/>
    <p:sldId id="860" r:id="rId148"/>
    <p:sldId id="838" r:id="rId149"/>
    <p:sldId id="839" r:id="rId150"/>
    <p:sldId id="840" r:id="rId151"/>
    <p:sldId id="841" r:id="rId152"/>
    <p:sldId id="842" r:id="rId153"/>
    <p:sldId id="867" r:id="rId154"/>
    <p:sldId id="878" r:id="rId155"/>
    <p:sldId id="879" r:id="rId156"/>
    <p:sldId id="880" r:id="rId157"/>
    <p:sldId id="881" r:id="rId158"/>
    <p:sldId id="882" r:id="rId159"/>
    <p:sldId id="883" r:id="rId160"/>
    <p:sldId id="953" r:id="rId161"/>
    <p:sldId id="855" r:id="rId162"/>
    <p:sldId id="856" r:id="rId163"/>
    <p:sldId id="753" r:id="rId164"/>
    <p:sldId id="754" r:id="rId165"/>
    <p:sldId id="755" r:id="rId166"/>
    <p:sldId id="765" r:id="rId167"/>
    <p:sldId id="757" r:id="rId168"/>
    <p:sldId id="761" r:id="rId169"/>
    <p:sldId id="762" r:id="rId170"/>
    <p:sldId id="763" r:id="rId171"/>
    <p:sldId id="764" r:id="rId172"/>
    <p:sldId id="760" r:id="rId173"/>
    <p:sldId id="1053" r:id="rId174"/>
    <p:sldId id="411" r:id="rId175"/>
    <p:sldId id="1037" r:id="rId176"/>
    <p:sldId id="1038" r:id="rId177"/>
    <p:sldId id="1039" r:id="rId178"/>
    <p:sldId id="1040" r:id="rId179"/>
    <p:sldId id="1041" r:id="rId180"/>
    <p:sldId id="994" r:id="rId181"/>
    <p:sldId id="979" r:id="rId182"/>
    <p:sldId id="256" r:id="rId183"/>
    <p:sldId id="991" r:id="rId184"/>
    <p:sldId id="1042" r:id="rId185"/>
    <p:sldId id="1043" r:id="rId186"/>
    <p:sldId id="1033" r:id="rId187"/>
    <p:sldId id="826" r:id="rId188"/>
    <p:sldId id="766" r:id="rId18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90"/>
            <p14:sldId id="1045"/>
            <p14:sldId id="984"/>
            <p14:sldId id="985"/>
            <p14:sldId id="986"/>
            <p14:sldId id="987"/>
            <p14:sldId id="988"/>
            <p14:sldId id="989"/>
            <p14:sldId id="828"/>
            <p14:sldId id="829"/>
            <p14:sldId id="830"/>
            <p14:sldId id="831"/>
            <p14:sldId id="834"/>
            <p14:sldId id="833"/>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 id="1044"/>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1049"/>
            <p14:sldId id="981"/>
            <p14:sldId id="935"/>
            <p14:sldId id="1047"/>
            <p14:sldId id="1046"/>
            <p14:sldId id="976"/>
            <p14:sldId id="928"/>
            <p14:sldId id="972"/>
            <p14:sldId id="379"/>
            <p14:sldId id="992"/>
            <p14:sldId id="993"/>
            <p14:sldId id="723"/>
            <p14:sldId id="729"/>
            <p14:sldId id="1051"/>
            <p14:sldId id="1052"/>
          </p14:sldIdLst>
        </p14:section>
        <p14:section name="Managing Jobs" id="{4B994600-73CB-4B53-AE4F-645F8E32C433}">
          <p14:sldIdLst>
            <p14:sldId id="513"/>
          </p14:sldIdLst>
        </p14:section>
        <p14:section name="Debugging Queue" id="{3A9F716D-4419-4951-BE1D-A5769C80AD38}">
          <p14:sldIdLst>
            <p14:sldId id="103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Lst>
        </p14:section>
        <p14:section name="Credits" id="{45B9ADE3-15AD-42E1-AA6E-951F36617DD9}">
          <p14:sldIdLst>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1053"/>
            <p14:sldId id="411"/>
            <p14:sldId id="1037"/>
            <p14:sldId id="1038"/>
            <p14:sldId id="1039"/>
            <p14:sldId id="1040"/>
            <p14:sldId id="1041"/>
            <p14:sldId id="994"/>
            <p14:sldId id="979"/>
            <p14:sldId id="256"/>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2" autoAdjust="0"/>
    <p:restoredTop sz="95122" autoAdjust="0"/>
  </p:normalViewPr>
  <p:slideViewPr>
    <p:cSldViewPr snapToObjects="1" showGuides="1">
      <p:cViewPr varScale="1">
        <p:scale>
          <a:sx n="53" d="100"/>
          <a:sy n="53" d="100"/>
        </p:scale>
        <p:origin x="672" y="5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handoutMaster" Target="handoutMasters/handoutMaster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commentAuthors" Target="commentAuthors.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presProps" Target="presProps.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theme" Target="theme/theme1.xml"/><Relationship Id="rId190"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tableStyles" Target="tableStyle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8" Type="http://schemas.openxmlformats.org/officeDocument/2006/relationships/slide" Target="slides/slide10.xml"/><Relationship Id="rId39" Type="http://schemas.openxmlformats.org/officeDocument/2006/relationships/slide" Target="slides/slide3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5/04/2022</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5/04/2022</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47</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53</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69</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72</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79</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94</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95</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101</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110</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118</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120</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122</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123</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137</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153</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179</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4/5/2022</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4/5/2022</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4/5/2022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4/5/2022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4/5/2022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tiff"/><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jpeg"/><Relationship Id="rId1" Type="http://schemas.openxmlformats.org/officeDocument/2006/relationships/slideLayout" Target="../slideLayouts/slideLayout19.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5.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20.wmf"/><Relationship Id="rId4" Type="http://schemas.openxmlformats.org/officeDocument/2006/relationships/oleObject" Target="../embeddings/oleObject1.bin"/></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22.wmf"/><Relationship Id="rId3" Type="http://schemas.openxmlformats.org/officeDocument/2006/relationships/notesSlide" Target="../notesSlides/notesSlide67.xml"/><Relationship Id="rId7" Type="http://schemas.openxmlformats.org/officeDocument/2006/relationships/image" Target="../media/image126.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25.png"/><Relationship Id="rId11" Type="http://schemas.openxmlformats.org/officeDocument/2006/relationships/image" Target="../media/image128.jpeg"/><Relationship Id="rId5" Type="http://schemas.openxmlformats.org/officeDocument/2006/relationships/image" Target="../media/image124.png"/><Relationship Id="rId10" Type="http://schemas.openxmlformats.org/officeDocument/2006/relationships/image" Target="../media/image127.jpeg"/><Relationship Id="rId4" Type="http://schemas.openxmlformats.org/officeDocument/2006/relationships/image" Target="../media/image123.jpeg"/><Relationship Id="rId9" Type="http://schemas.openxmlformats.org/officeDocument/2006/relationships/image" Target="../media/image121.wmf"/><Relationship Id="rId14" Type="http://schemas.openxmlformats.org/officeDocument/2006/relationships/image" Target="../media/image129.png"/></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5" Type="http://schemas.openxmlformats.org/officeDocument/2006/relationships/hyperlink" Target="http://status.kuleuven.be/hpc" TargetMode="External"/><Relationship Id="rId4" Type="http://schemas.openxmlformats.org/officeDocument/2006/relationships/hyperlink" Target="http://www.vscentrum.be/"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81.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40.jpeg"/><Relationship Id="rId2" Type="http://schemas.openxmlformats.org/officeDocument/2006/relationships/notesSlide" Target="../notesSlides/notesSlide15.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jpeg"/><Relationship Id="rId11" Type="http://schemas.openxmlformats.org/officeDocument/2006/relationships/image" Target="../media/image39.jpeg"/><Relationship Id="rId5" Type="http://schemas.openxmlformats.org/officeDocument/2006/relationships/image" Target="../media/image47.pn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46.jpeg"/><Relationship Id="rId9" Type="http://schemas.openxmlformats.org/officeDocument/2006/relationships/image" Target="../media/image37.jpeg"/><Relationship Id="rId1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6.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r_package_management.html?highlight=conda" TargetMode="External"/><Relationship Id="rId2" Type="http://schemas.openxmlformats.org/officeDocument/2006/relationships/hyperlink" Target="https://vlaams-supercomputing-centrum-vscdocumentation.readthedocs-hosted.com/en/latest/software/python_package_management.html?highlight=conda"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Layout" Target="../diagrams/layout7.xml"/><Relationship Id="rId7" Type="http://schemas.openxmlformats.org/officeDocument/2006/relationships/image" Target="../media/image94.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hyperlink" Target="https://vlaams-supercomputing-centrum-vscdocumentation.readthedocs-hosted.com/en/latest/leuven/superdome_quick_start.html?highlight=superdome"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Geert Jan Bex (</a:t>
            </a:r>
            <a:r>
              <a:rPr lang="en-US" dirty="0" err="1"/>
              <a:t>Uhasselt</a:t>
            </a:r>
            <a:r>
              <a:rPr lang="en-US" dirty="0"/>
              <a:t>)</a:t>
            </a:r>
            <a:br>
              <a:rPr lang="en-US" dirty="0"/>
            </a:br>
            <a:r>
              <a:rPr lang="en-US" dirty="0"/>
              <a:t>	Jan Ooghe</a:t>
            </a:r>
            <a:br>
              <a:rPr lang="en-US" dirty="0"/>
            </a:br>
            <a:r>
              <a:rPr lang="en-US" dirty="0"/>
              <a:t>             Wouter van Assche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100</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101</a:t>
            </a:fld>
            <a:endParaRPr lang="en-US"/>
          </a:p>
        </p:txBody>
      </p:sp>
    </p:spTree>
    <p:extLst>
      <p:ext uri="{BB962C8B-B14F-4D97-AF65-F5344CB8AC3E}">
        <p14:creationId xmlns:p14="http://schemas.microsoft.com/office/powerpoint/2010/main" val="2576188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102</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104</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106</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107</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env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109</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110</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118</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528114406"/>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069639">
                  <a:extLst>
                    <a:ext uri="{9D8B030D-6E8A-4147-A177-3AD203B41FA5}">
                      <a16:colId xmlns:a16="http://schemas.microsoft.com/office/drawing/2014/main" val="346114"/>
                    </a:ext>
                  </a:extLst>
                </a:gridCol>
                <a:gridCol w="1232362">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 Partition</a:t>
                      </a:r>
                      <a:endParaRPr lang="nl-BE" sz="1800" dirty="0"/>
                    </a:p>
                  </a:txBody>
                  <a:tcPr/>
                </a:tc>
                <a:tc>
                  <a:txBody>
                    <a:bodyPr/>
                    <a:lstStyle/>
                    <a:p>
                      <a:r>
                        <a:rPr lang="en-US" sz="1800" dirty="0"/>
                        <a:t>Credits/</a:t>
                      </a:r>
                      <a:r>
                        <a:rPr lang="en-US" sz="1800" dirty="0" err="1"/>
                        <a:t>hr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120</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122</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123</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124</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125</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126</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127</a:t>
            </a:fld>
            <a:endParaRPr lang="nl-NL"/>
          </a:p>
        </p:txBody>
      </p:sp>
    </p:spTree>
    <p:extLst>
      <p:ext uri="{BB962C8B-B14F-4D97-AF65-F5344CB8AC3E}">
        <p14:creationId xmlns:p14="http://schemas.microsoft.com/office/powerpoint/2010/main" val="17784536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128</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129</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131</a:t>
            </a:fld>
            <a:endParaRPr lang="nl-NL"/>
          </a:p>
        </p:txBody>
      </p:sp>
    </p:spTree>
    <p:extLst>
      <p:ext uri="{BB962C8B-B14F-4D97-AF65-F5344CB8AC3E}">
        <p14:creationId xmlns:p14="http://schemas.microsoft.com/office/powerpoint/2010/main" val="2613834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132</a:t>
            </a:fld>
            <a:endParaRPr lang="nl-NL"/>
          </a:p>
        </p:txBody>
      </p:sp>
    </p:spTree>
    <p:extLst>
      <p:ext uri="{BB962C8B-B14F-4D97-AF65-F5344CB8AC3E}">
        <p14:creationId xmlns:p14="http://schemas.microsoft.com/office/powerpoint/2010/main" val="275379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133</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134</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135</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136</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137</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20 €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153</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1026"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2050"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2051"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162</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163</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164</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165</a:t>
            </a:fld>
            <a:endParaRPr lang="en-US"/>
          </a:p>
        </p:txBody>
      </p:sp>
    </p:spTree>
    <p:extLst>
      <p:ext uri="{BB962C8B-B14F-4D97-AF65-F5344CB8AC3E}">
        <p14:creationId xmlns:p14="http://schemas.microsoft.com/office/powerpoint/2010/main" val="10063399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1313" y="4150658"/>
            <a:ext cx="4136453"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for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166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9409016" cy="1953017"/>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htop</a:t>
            </a:r>
            <a:r>
              <a:rPr lang="en-US" altLang="zh-TW" sz="2400" dirty="0">
                <a:solidFill>
                  <a:srgbClr val="4E5865"/>
                </a:solidFill>
                <a:ea typeface="新細明體" panose="02020500000000000000" pitchFamily="18" charset="-12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249381" y="1312466"/>
            <a:ext cx="11817530" cy="3772718"/>
          </a:xfrm>
        </p:spPr>
        <p:txBody>
          <a:bodyPr/>
          <a:lstStyle/>
          <a:p>
            <a:pPr marL="361950" indent="0">
              <a:buNone/>
            </a:pPr>
            <a:r>
              <a:rPr lang="nl-BE" sz="2000" dirty="0">
                <a:solidFill>
                  <a:srgbClr val="4E5865"/>
                </a:solidFill>
              </a:rPr>
              <a:t>Start </a:t>
            </a:r>
            <a:r>
              <a:rPr lang="nl-BE" sz="2000" dirty="0" err="1">
                <a:solidFill>
                  <a:srgbClr val="4E5865"/>
                </a:solidFill>
              </a:rPr>
              <a:t>an</a:t>
            </a:r>
            <a:r>
              <a:rPr lang="nl-BE" sz="2000" dirty="0">
                <a:solidFill>
                  <a:srgbClr val="4E5865"/>
                </a:solidFill>
              </a:rPr>
              <a:t> </a:t>
            </a:r>
            <a:r>
              <a:rPr lang="nl-BE" sz="2000" dirty="0" err="1">
                <a:solidFill>
                  <a:srgbClr val="4E5865"/>
                </a:solidFill>
              </a:rPr>
              <a:t>interactive</a:t>
            </a:r>
            <a:r>
              <a:rPr lang="nl-BE" sz="2000" dirty="0">
                <a:solidFill>
                  <a:srgbClr val="4E5865"/>
                </a:solidFill>
              </a:rPr>
              <a:t> GPU job</a:t>
            </a:r>
          </a:p>
          <a:p>
            <a:pPr marL="361950" indent="0">
              <a:buNone/>
            </a:pP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qsub</a:t>
            </a:r>
            <a:r>
              <a:rPr lang="nl-BE" sz="2000" dirty="0">
                <a:solidFill>
                  <a:srgbClr val="4E5865"/>
                </a:solidFill>
                <a:latin typeface="Courier New" panose="02070309020205020404" pitchFamily="49" charset="0"/>
                <a:cs typeface="Courier New" panose="02070309020205020404" pitchFamily="49" charset="0"/>
              </a:rPr>
              <a:t> –I –l </a:t>
            </a:r>
            <a:r>
              <a:rPr lang="nl-BE" sz="2000" dirty="0" err="1">
                <a:solidFill>
                  <a:srgbClr val="4E5865"/>
                </a:solidFill>
                <a:latin typeface="Courier New" panose="02070309020205020404" pitchFamily="49" charset="0"/>
                <a:cs typeface="Courier New" panose="02070309020205020404" pitchFamily="49" charset="0"/>
              </a:rPr>
              <a:t>walltime</a:t>
            </a:r>
            <a:r>
              <a:rPr lang="nl-BE" sz="2000" dirty="0">
                <a:solidFill>
                  <a:srgbClr val="4E5865"/>
                </a:solidFill>
                <a:latin typeface="Courier New" panose="02070309020205020404" pitchFamily="49" charset="0"/>
                <a:cs typeface="Courier New" panose="02070309020205020404" pitchFamily="49" charset="0"/>
              </a:rPr>
              <a:t>=30:00 –l </a:t>
            </a:r>
            <a:r>
              <a:rPr lang="nl-BE" sz="2000" dirty="0" err="1">
                <a:solidFill>
                  <a:srgbClr val="4E5865"/>
                </a:solidFill>
                <a:latin typeface="Courier New" panose="02070309020205020404" pitchFamily="49" charset="0"/>
                <a:cs typeface="Courier New" panose="02070309020205020404" pitchFamily="49" charset="0"/>
              </a:rPr>
              <a:t>nodes</a:t>
            </a:r>
            <a:r>
              <a:rPr lang="nl-BE" sz="2000" dirty="0">
                <a:solidFill>
                  <a:srgbClr val="4E5865"/>
                </a:solidFill>
                <a:latin typeface="Courier New" panose="02070309020205020404" pitchFamily="49" charset="0"/>
                <a:cs typeface="Courier New" panose="02070309020205020404" pitchFamily="49" charset="0"/>
              </a:rPr>
              <a:t>=1:ppn=9:gpus=1 –l </a:t>
            </a:r>
            <a:r>
              <a:rPr lang="nl-BE" sz="2000" dirty="0" err="1">
                <a:solidFill>
                  <a:srgbClr val="4E5865"/>
                </a:solidFill>
                <a:latin typeface="Courier New" panose="02070309020205020404" pitchFamily="49" charset="0"/>
                <a:cs typeface="Courier New" panose="02070309020205020404" pitchFamily="49" charset="0"/>
              </a:rPr>
              <a:t>partition</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gpu</a:t>
            </a:r>
            <a:r>
              <a:rPr lang="nl-BE" sz="2000" dirty="0">
                <a:solidFill>
                  <a:srgbClr val="4E5865"/>
                </a:solidFill>
                <a:latin typeface="Courier New" panose="02070309020205020404" pitchFamily="49" charset="0"/>
                <a:cs typeface="Courier New" panose="02070309020205020404" pitchFamily="49" charset="0"/>
              </a:rPr>
              <a:t> –A </a:t>
            </a:r>
            <a:r>
              <a:rPr lang="nl-BE" sz="2000" dirty="0" err="1">
                <a:solidFill>
                  <a:srgbClr val="4E5865"/>
                </a:solidFill>
                <a:latin typeface="Courier New" panose="02070309020205020404" pitchFamily="49" charset="0"/>
                <a:cs typeface="Courier New" panose="02070309020205020404" pitchFamily="49" charset="0"/>
              </a:rPr>
              <a:t>default_project</a:t>
            </a:r>
            <a:endParaRPr lang="nl-BE" sz="2000" dirty="0">
              <a:solidFill>
                <a:srgbClr val="4E5865"/>
              </a:solidFill>
              <a:latin typeface="Courier New" panose="02070309020205020404" pitchFamily="49" charset="0"/>
              <a:cs typeface="Courier New" panose="02070309020205020404" pitchFamily="49" charset="0"/>
            </a:endParaRPr>
          </a:p>
          <a:p>
            <a:pPr marL="361950" indent="0">
              <a:buNone/>
            </a:pPr>
            <a:r>
              <a:rPr lang="nl-BE" sz="2000" dirty="0" err="1">
                <a:solidFill>
                  <a:srgbClr val="4E5865"/>
                </a:solidFill>
              </a:rPr>
              <a:t>Activate</a:t>
            </a:r>
            <a:r>
              <a:rPr lang="nl-BE" sz="2000" dirty="0">
                <a:solidFill>
                  <a:srgbClr val="4E5865"/>
                </a:solidFill>
              </a:rPr>
              <a:t> </a:t>
            </a:r>
            <a:r>
              <a:rPr lang="nl-BE" sz="2000" dirty="0" err="1">
                <a:solidFill>
                  <a:srgbClr val="4E5865"/>
                </a:solidFill>
              </a:rPr>
              <a:t>conda</a:t>
            </a:r>
            <a:r>
              <a:rPr lang="nl-BE" sz="2000" dirty="0">
                <a:solidFill>
                  <a:srgbClr val="4E5865"/>
                </a:solidFill>
              </a:rPr>
              <a:t> environment</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000" dirty="0">
                <a:solidFill>
                  <a:srgbClr val="4E5865"/>
                </a:solidFill>
              </a:rPr>
              <a:t>Go to your working directory (you can use </a:t>
            </a:r>
            <a:r>
              <a:rPr lang="en-US" sz="2000" dirty="0">
                <a:solidFill>
                  <a:srgbClr val="4E5865"/>
                </a:solidFill>
                <a:latin typeface="Courier New" panose="02070309020205020404" pitchFamily="49" charset="0"/>
                <a:cs typeface="Courier New" panose="02070309020205020404" pitchFamily="49" charset="0"/>
              </a:rPr>
              <a:t>$PBS_O_WORKDIR </a:t>
            </a:r>
            <a:r>
              <a:rPr lang="en-US" sz="2000" dirty="0">
                <a:solidFill>
                  <a:srgbClr val="4E5865"/>
                </a:solidFill>
              </a:rPr>
              <a:t>if you </a:t>
            </a:r>
            <a:r>
              <a:rPr lang="en-US" sz="2000" dirty="0" err="1">
                <a:solidFill>
                  <a:srgbClr val="4E5865"/>
                </a:solidFill>
              </a:rPr>
              <a:t>qsub</a:t>
            </a:r>
            <a:r>
              <a:rPr lang="en-US" sz="2000" dirty="0">
                <a:solidFill>
                  <a:srgbClr val="4E5865"/>
                </a:solidFill>
              </a:rPr>
              <a:t> from there)</a:t>
            </a:r>
            <a:br>
              <a:rPr lang="en-US" sz="2000" dirty="0">
                <a:solidFill>
                  <a:srgbClr val="4E5865"/>
                </a:solidFill>
              </a:rPr>
            </a:br>
            <a:r>
              <a:rPr lang="en-US" sz="2000" dirty="0">
                <a:solidFill>
                  <a:srgbClr val="4E5865"/>
                </a:solidFill>
              </a:rPr>
              <a:t>Start notebook</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${USER:3}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30468 --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000" dirty="0">
                <a:solidFill>
                  <a:srgbClr val="4E5865"/>
                </a:solidFill>
                <a:cs typeface="Courier New" panose="02070309020205020404" pitchFamily="49" charset="0"/>
              </a:rPr>
              <a:t>Open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link in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browser in NX </a:t>
            </a:r>
            <a:r>
              <a:rPr lang="nl-BE" sz="2000" dirty="0" err="1">
                <a:solidFill>
                  <a:srgbClr val="4E5865"/>
                </a:solidFill>
                <a:cs typeface="Courier New" panose="02070309020205020404" pitchFamily="49" charset="0"/>
              </a:rPr>
              <a:t>and</a:t>
            </a:r>
            <a:r>
              <a:rPr lang="nl-BE" sz="2000" dirty="0">
                <a:solidFill>
                  <a:srgbClr val="4E5865"/>
                </a:solidFill>
                <a:cs typeface="Courier New" panose="02070309020205020404" pitchFamily="49" charset="0"/>
              </a:rPr>
              <a:t> test </a:t>
            </a:r>
            <a:r>
              <a:rPr lang="nl-BE" sz="2000" dirty="0" err="1">
                <a:solidFill>
                  <a:srgbClr val="4E5865"/>
                </a:solidFill>
                <a:cs typeface="Courier New" panose="02070309020205020404" pitchFamily="49" charset="0"/>
              </a:rPr>
              <a:t>your</a:t>
            </a:r>
            <a:r>
              <a:rPr lang="nl-BE" sz="20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grpSp>
        <p:nvGrpSpPr>
          <p:cNvPr id="4" name="Group 3">
            <a:extLst>
              <a:ext uri="{FF2B5EF4-FFF2-40B4-BE49-F238E27FC236}">
                <a16:creationId xmlns:a16="http://schemas.microsoft.com/office/drawing/2014/main" id="{C8DDB2C1-CF73-4571-9700-CD2620787608}"/>
              </a:ext>
            </a:extLst>
          </p:cNvPr>
          <p:cNvGrpSpPr/>
          <p:nvPr/>
        </p:nvGrpSpPr>
        <p:grpSpPr>
          <a:xfrm>
            <a:off x="281912" y="1302980"/>
            <a:ext cx="248961" cy="3422164"/>
            <a:chOff x="281912" y="952426"/>
            <a:chExt cx="248961" cy="3422164"/>
          </a:xfrm>
        </p:grpSpPr>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95242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199771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27454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15795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5">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174</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179</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6" name="Group 5"/>
          <p:cNvGrpSpPr/>
          <p:nvPr/>
        </p:nvGrpSpPr>
        <p:grpSpPr>
          <a:xfrm>
            <a:off x="3212395" y="1143944"/>
            <a:ext cx="5767209" cy="4570111"/>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125023"/>
            <a:chOff x="416872" y="1280470"/>
            <a:chExt cx="3415809" cy="4125023"/>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125023"/>
              <a:chOff x="416872" y="1280470"/>
              <a:chExt cx="3415809" cy="4125023"/>
            </a:xfrm>
          </p:grpSpPr>
          <p:sp>
            <p:nvSpPr>
              <p:cNvPr id="11" name="TextBox 10"/>
              <p:cNvSpPr txBox="1"/>
              <p:nvPr/>
            </p:nvSpPr>
            <p:spPr>
              <a:xfrm>
                <a:off x="416872" y="4666829"/>
                <a:ext cx="3415809" cy="738664"/>
              </a:xfrm>
              <a:prstGeom prst="rect">
                <a:avLst/>
              </a:prstGeom>
              <a:noFill/>
            </p:spPr>
            <p:txBody>
              <a:bodyPr wrap="square" rtlCol="0">
                <a:spAutoFit/>
              </a:bodyPr>
              <a:lstStyle/>
              <a:p>
                <a:r>
                  <a:rPr lang="nl-BE" sz="1400" dirty="0"/>
                  <a:t> </a:t>
                </a:r>
                <a:r>
                  <a:rPr lang="nl-BE" sz="1400" b="1" dirty="0" err="1"/>
                  <a:t>Thin</a:t>
                </a:r>
                <a:r>
                  <a:rPr lang="nl-BE" sz="1400" b="1" dirty="0"/>
                  <a:t> </a:t>
                </a:r>
                <a:r>
                  <a:rPr lang="nl-BE" sz="1400" b="1" dirty="0" err="1"/>
                  <a:t>nodes</a:t>
                </a:r>
                <a:endParaRPr lang="nl-BE" sz="1400" b="1" dirty="0"/>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dirty="0"/>
                  <a:t> </a:t>
                </a:r>
                <a:r>
                  <a:rPr lang="nl-BE" sz="1400" b="1" dirty="0" err="1"/>
                  <a:t>GPUs</a:t>
                </a:r>
                <a:endParaRPr lang="nl-BE" sz="1400" b="1" dirty="0"/>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345795" cy="4145466"/>
            <a:chOff x="3832681" y="1292440"/>
            <a:chExt cx="2345795"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345795" cy="4145466"/>
              <a:chOff x="3832681" y="1292440"/>
              <a:chExt cx="2345795"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113848" cy="738664"/>
              </a:xfrm>
              <a:prstGeom prst="rect">
                <a:avLst/>
              </a:prstGeom>
              <a:noFill/>
            </p:spPr>
            <p:txBody>
              <a:bodyPr wrap="none" rtlCol="0">
                <a:spAutoFit/>
              </a:bodyPr>
              <a:lstStyle/>
              <a:p>
                <a:r>
                  <a:rPr lang="nl-BE" sz="1400" dirty="0"/>
                  <a:t> </a:t>
                </a:r>
                <a:r>
                  <a:rPr lang="nl-BE" sz="1400" b="1" dirty="0" err="1"/>
                  <a:t>BigMem</a:t>
                </a:r>
                <a:endParaRPr lang="nl-BE" sz="1400" b="1" dirty="0"/>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165978" cy="4006055"/>
            <a:chOff x="9624392" y="1216407"/>
            <a:chExt cx="2165978"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165978" cy="4006055"/>
              <a:chOff x="9816029" y="1216407"/>
              <a:chExt cx="2165978"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165978" cy="523220"/>
              </a:xfrm>
              <a:prstGeom prst="rect">
                <a:avLst/>
              </a:prstGeom>
              <a:noFill/>
            </p:spPr>
            <p:txBody>
              <a:bodyPr wrap="none" rtlCol="0">
                <a:spAutoFit/>
              </a:bodyPr>
              <a:lstStyle/>
              <a:p>
                <a:r>
                  <a:rPr lang="nl-BE" sz="1400" dirty="0"/>
                  <a:t> </a:t>
                </a:r>
                <a:r>
                  <a:rPr lang="nl-BE" sz="1400" b="1" dirty="0"/>
                  <a:t>AMD</a:t>
                </a:r>
              </a:p>
              <a:p>
                <a:r>
                  <a:rPr lang="nl-BE" sz="1400" dirty="0"/>
                  <a:t>4x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3472893970"/>
              </p:ext>
            </p:extLst>
          </p:nvPr>
        </p:nvGraphicFramePr>
        <p:xfrm>
          <a:off x="263354" y="1052736"/>
          <a:ext cx="9191374"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3">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30</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3" name="Table 5">
            <a:extLst>
              <a:ext uri="{FF2B5EF4-FFF2-40B4-BE49-F238E27FC236}">
                <a16:creationId xmlns:a16="http://schemas.microsoft.com/office/drawing/2014/main" id="{6E47E8EE-3484-4ADC-ACD5-190BBD19D5A0}"/>
              </a:ext>
            </a:extLst>
          </p:cNvPr>
          <p:cNvGraphicFramePr>
            <a:graphicFrameLocks noGrp="1"/>
          </p:cNvGraphicFramePr>
          <p:nvPr>
            <p:extLst>
              <p:ext uri="{D42A27DB-BD31-4B8C-83A1-F6EECF244321}">
                <p14:modId xmlns:p14="http://schemas.microsoft.com/office/powerpoint/2010/main" val="1109871880"/>
              </p:ext>
            </p:extLst>
          </p:nvPr>
        </p:nvGraphicFramePr>
        <p:xfrm>
          <a:off x="1050631" y="1052736"/>
          <a:ext cx="10090738" cy="5068566"/>
        </p:xfrm>
        <a:graphic>
          <a:graphicData uri="http://schemas.openxmlformats.org/drawingml/2006/table">
            <a:tbl>
              <a:tblPr firstRow="1" bandRow="1">
                <a:tableStyleId>{5C22544A-7EE6-4342-B048-85BDC9FD1C3A}</a:tableStyleId>
              </a:tblPr>
              <a:tblGrid>
                <a:gridCol w="1609135">
                  <a:extLst>
                    <a:ext uri="{9D8B030D-6E8A-4147-A177-3AD203B41FA5}">
                      <a16:colId xmlns:a16="http://schemas.microsoft.com/office/drawing/2014/main" val="456509563"/>
                    </a:ext>
                  </a:extLst>
                </a:gridCol>
                <a:gridCol w="2827201">
                  <a:extLst>
                    <a:ext uri="{9D8B030D-6E8A-4147-A177-3AD203B41FA5}">
                      <a16:colId xmlns:a16="http://schemas.microsoft.com/office/drawing/2014/main" val="1496493309"/>
                    </a:ext>
                  </a:extLst>
                </a:gridCol>
                <a:gridCol w="2827201">
                  <a:extLst>
                    <a:ext uri="{9D8B030D-6E8A-4147-A177-3AD203B41FA5}">
                      <a16:colId xmlns:a16="http://schemas.microsoft.com/office/drawing/2014/main" val="2369641867"/>
                    </a:ext>
                  </a:extLst>
                </a:gridCol>
                <a:gridCol w="2827201">
                  <a:extLst>
                    <a:ext uri="{9D8B030D-6E8A-4147-A177-3AD203B41FA5}">
                      <a16:colId xmlns:a16="http://schemas.microsoft.com/office/drawing/2014/main" val="1284892169"/>
                    </a:ext>
                  </a:extLst>
                </a:gridCol>
              </a:tblGrid>
              <a:tr h="501506">
                <a:tc>
                  <a:txBody>
                    <a:bodyPr/>
                    <a:lstStyle/>
                    <a:p>
                      <a:r>
                        <a:rPr lang="en-US" sz="2000" dirty="0"/>
                        <a:t>Env. Variable</a:t>
                      </a:r>
                    </a:p>
                  </a:txBody>
                  <a:tcPr/>
                </a:tc>
                <a:tc>
                  <a:txBody>
                    <a:bodyPr/>
                    <a:lstStyle/>
                    <a:p>
                      <a:r>
                        <a:rPr lang="en-US" sz="2000" dirty="0"/>
                        <a:t>$VSC_HOME</a:t>
                      </a:r>
                    </a:p>
                  </a:txBody>
                  <a:tcPr/>
                </a:tc>
                <a:tc>
                  <a:txBody>
                    <a:bodyPr/>
                    <a:lstStyle/>
                    <a:p>
                      <a:r>
                        <a:rPr lang="en-US" sz="2000" dirty="0"/>
                        <a:t>$VSC_DATA</a:t>
                      </a:r>
                    </a:p>
                  </a:txBody>
                  <a:tcPr/>
                </a:tc>
                <a:tc>
                  <a:txBody>
                    <a:bodyPr/>
                    <a:lstStyle/>
                    <a:p>
                      <a:r>
                        <a:rPr lang="en-US" sz="2000" dirty="0"/>
                        <a:t>$VSC_SCRATCH</a:t>
                      </a:r>
                    </a:p>
                  </a:txBody>
                  <a:tcPr/>
                </a:tc>
                <a:extLst>
                  <a:ext uri="{0D108BD9-81ED-4DB2-BD59-A6C34878D82A}">
                    <a16:rowId xmlns:a16="http://schemas.microsoft.com/office/drawing/2014/main" val="3464131220"/>
                  </a:ext>
                </a:extLst>
              </a:tr>
              <a:tr h="593125">
                <a:tc>
                  <a:txBody>
                    <a:bodyPr/>
                    <a:lstStyle/>
                    <a:p>
                      <a:r>
                        <a:rPr lang="en-US" sz="1800" b="1" dirty="0"/>
                        <a:t>Full Path</a:t>
                      </a:r>
                    </a:p>
                  </a:txBody>
                  <a:tcPr/>
                </a:tc>
                <a:tc>
                  <a:txBody>
                    <a:bodyPr/>
                    <a:lstStyle/>
                    <a:p>
                      <a:r>
                        <a:rPr lang="en-US" sz="1600" dirty="0"/>
                        <a:t>/</a:t>
                      </a:r>
                      <a:r>
                        <a:rPr lang="en-US" sz="1600" dirty="0" err="1"/>
                        <a:t>usr</a:t>
                      </a:r>
                      <a:r>
                        <a:rPr lang="en-US" sz="1600" dirty="0"/>
                        <a:t>/</a:t>
                      </a:r>
                      <a:r>
                        <a:rPr lang="en-US" sz="1600" dirty="0" err="1"/>
                        <a:t>leuven</a:t>
                      </a:r>
                      <a:r>
                        <a:rPr lang="en-US" sz="1600" dirty="0"/>
                        <a:t>/3XX/vsc3XXXX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/data/</a:t>
                      </a:r>
                      <a:r>
                        <a:rPr lang="en-US" sz="1600" dirty="0" err="1"/>
                        <a:t>leuven</a:t>
                      </a:r>
                      <a:r>
                        <a:rPr lang="en-US" sz="1600" dirty="0"/>
                        <a:t>/3XX/vsc3XXXX</a:t>
                      </a:r>
                    </a:p>
                  </a:txBody>
                  <a:tcPr/>
                </a:tc>
                <a:tc>
                  <a:txBody>
                    <a:bodyPr/>
                    <a:lstStyle/>
                    <a:p>
                      <a:r>
                        <a:rPr lang="en-US" sz="1600" dirty="0"/>
                        <a:t>/scratch/</a:t>
                      </a:r>
                      <a:r>
                        <a:rPr lang="en-US" sz="1600" dirty="0" err="1"/>
                        <a:t>leuven</a:t>
                      </a:r>
                      <a:r>
                        <a:rPr lang="en-US" sz="1600" dirty="0"/>
                        <a:t>/3XX/vsc3XXXX</a:t>
                      </a:r>
                    </a:p>
                  </a:txBody>
                  <a:tcPr/>
                </a:tc>
                <a:extLst>
                  <a:ext uri="{0D108BD9-81ED-4DB2-BD59-A6C34878D82A}">
                    <a16:rowId xmlns:a16="http://schemas.microsoft.com/office/drawing/2014/main" val="127844950"/>
                  </a:ext>
                </a:extLst>
              </a:tr>
              <a:tr h="593125">
                <a:tc>
                  <a:txBody>
                    <a:bodyPr/>
                    <a:lstStyle/>
                    <a:p>
                      <a:r>
                        <a:rPr lang="en-US" sz="1800" b="1" dirty="0"/>
                        <a:t>Filesystem Type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NFS</a:t>
                      </a:r>
                    </a:p>
                  </a:txBody>
                  <a:tcPr/>
                </a:tc>
                <a:tc>
                  <a:txBody>
                    <a:bodyPr/>
                    <a:lstStyle/>
                    <a:p>
                      <a:r>
                        <a:rPr lang="en-US" sz="1800" dirty="0"/>
                        <a:t>NFS</a:t>
                      </a:r>
                    </a:p>
                  </a:txBody>
                  <a:tcPr/>
                </a:tc>
                <a:tc>
                  <a:txBody>
                    <a:bodyPr/>
                    <a:lstStyle/>
                    <a:p>
                      <a:r>
                        <a:rPr lang="en-US" sz="1800" dirty="0" err="1"/>
                        <a:t>Lustre</a:t>
                      </a:r>
                      <a:endParaRPr lang="en-US" sz="1800" dirty="0"/>
                    </a:p>
                  </a:txBody>
                  <a:tcPr/>
                </a:tc>
                <a:extLst>
                  <a:ext uri="{0D108BD9-81ED-4DB2-BD59-A6C34878D82A}">
                    <a16:rowId xmlns:a16="http://schemas.microsoft.com/office/drawing/2014/main" val="1260394607"/>
                  </a:ext>
                </a:extLst>
              </a:tr>
              <a:tr h="593125">
                <a:tc>
                  <a:txBody>
                    <a:bodyPr/>
                    <a:lstStyle/>
                    <a:p>
                      <a:r>
                        <a:rPr lang="en-US" sz="1800" b="1" dirty="0"/>
                        <a:t>Access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Global</a:t>
                      </a:r>
                    </a:p>
                  </a:txBody>
                  <a:tcPr/>
                </a:tc>
                <a:tc>
                  <a:txBody>
                    <a:bodyPr/>
                    <a:lstStyle/>
                    <a:p>
                      <a:r>
                        <a:rPr lang="en-US" sz="1800" dirty="0"/>
                        <a:t>Global</a:t>
                      </a:r>
                    </a:p>
                  </a:txBody>
                  <a:tcPr/>
                </a:tc>
                <a:tc>
                  <a:txBody>
                    <a:bodyPr/>
                    <a:lstStyle/>
                    <a:p>
                      <a:r>
                        <a:rPr lang="en-US" sz="1800" dirty="0"/>
                        <a:t>Global</a:t>
                      </a:r>
                    </a:p>
                  </a:txBody>
                  <a:tcPr/>
                </a:tc>
                <a:extLst>
                  <a:ext uri="{0D108BD9-81ED-4DB2-BD59-A6C34878D82A}">
                    <a16:rowId xmlns:a16="http://schemas.microsoft.com/office/drawing/2014/main" val="3313679505"/>
                  </a:ext>
                </a:extLst>
              </a:tr>
              <a:tr h="593125">
                <a:tc>
                  <a:txBody>
                    <a:bodyPr/>
                    <a:lstStyle/>
                    <a:p>
                      <a:r>
                        <a:rPr lang="en-US" sz="1800" b="1" dirty="0"/>
                        <a:t>Backup</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No</a:t>
                      </a:r>
                      <a:br>
                        <a:rPr lang="en-US" sz="1800" dirty="0"/>
                      </a:br>
                      <a:r>
                        <a:rPr lang="en-US" sz="1800" dirty="0"/>
                        <a:t>files are deleted 28 days after last access</a:t>
                      </a:r>
                    </a:p>
                  </a:txBody>
                  <a:tcPr/>
                </a:tc>
                <a:extLst>
                  <a:ext uri="{0D108BD9-81ED-4DB2-BD59-A6C34878D82A}">
                    <a16:rowId xmlns:a16="http://schemas.microsoft.com/office/drawing/2014/main" val="1860417842"/>
                  </a:ext>
                </a:extLst>
              </a:tr>
              <a:tr h="593125">
                <a:tc>
                  <a:txBody>
                    <a:bodyPr/>
                    <a:lstStyle/>
                    <a:p>
                      <a:r>
                        <a:rPr lang="en-US" sz="1800" b="1" dirty="0"/>
                        <a:t>Quota</a:t>
                      </a:r>
                    </a:p>
                  </a:txBody>
                  <a:tcPr/>
                </a:tc>
                <a:tc>
                  <a:txBody>
                    <a:bodyPr/>
                    <a:lstStyle/>
                    <a:p>
                      <a:r>
                        <a:rPr lang="en-US" sz="1800" dirty="0"/>
                        <a:t>3 GB</a:t>
                      </a:r>
                    </a:p>
                  </a:txBody>
                  <a:tcPr/>
                </a:tc>
                <a:tc>
                  <a:txBody>
                    <a:bodyPr/>
                    <a:lstStyle/>
                    <a:p>
                      <a:r>
                        <a:rPr lang="en-US" sz="1800" dirty="0"/>
                        <a:t>75 GB</a:t>
                      </a:r>
                    </a:p>
                  </a:txBody>
                  <a:tcPr/>
                </a:tc>
                <a:tc>
                  <a:txBody>
                    <a:bodyPr/>
                    <a:lstStyle/>
                    <a:p>
                      <a:r>
                        <a:rPr lang="en-US" sz="1800" dirty="0"/>
                        <a:t>500 GB</a:t>
                      </a:r>
                    </a:p>
                  </a:txBody>
                  <a:tcPr/>
                </a:tc>
                <a:extLst>
                  <a:ext uri="{0D108BD9-81ED-4DB2-BD59-A6C34878D82A}">
                    <a16:rowId xmlns:a16="http://schemas.microsoft.com/office/drawing/2014/main" val="1246225155"/>
                  </a:ext>
                </a:extLst>
              </a:tr>
              <a:tr h="593125">
                <a:tc>
                  <a:txBody>
                    <a:bodyPr/>
                    <a:lstStyle/>
                    <a:p>
                      <a:r>
                        <a:rPr lang="en-US" sz="1800" b="1" dirty="0"/>
                        <a:t>Extension</a:t>
                      </a:r>
                    </a:p>
                  </a:txBody>
                  <a:tcPr/>
                </a:tc>
                <a:tc>
                  <a:txBody>
                    <a:bodyPr/>
                    <a:lstStyle/>
                    <a:p>
                      <a:r>
                        <a:rPr lang="en-US" sz="1800" dirty="0"/>
                        <a:t>No </a:t>
                      </a:r>
                    </a:p>
                  </a:txBody>
                  <a:tcPr/>
                </a:tc>
                <a:tc>
                  <a:txBody>
                    <a:bodyPr/>
                    <a:lstStyle/>
                    <a:p>
                      <a:r>
                        <a:rPr lang="en-US" sz="1800" dirty="0"/>
                        <a:t>paid</a:t>
                      </a:r>
                    </a:p>
                  </a:txBody>
                  <a:tcPr/>
                </a:tc>
                <a:tc>
                  <a:txBody>
                    <a:bodyPr/>
                    <a:lstStyle/>
                    <a:p>
                      <a:r>
                        <a:rPr lang="en-US" sz="1800" dirty="0"/>
                        <a:t>free</a:t>
                      </a:r>
                    </a:p>
                  </a:txBody>
                  <a:tcPr/>
                </a:tc>
                <a:extLst>
                  <a:ext uri="{0D108BD9-81ED-4DB2-BD59-A6C34878D82A}">
                    <a16:rowId xmlns:a16="http://schemas.microsoft.com/office/drawing/2014/main" val="1971917986"/>
                  </a:ext>
                </a:extLst>
              </a:tr>
              <a:tr h="593125">
                <a:tc>
                  <a:txBody>
                    <a:bodyPr/>
                    <a:lstStyle/>
                    <a:p>
                      <a:r>
                        <a:rPr lang="en-US" sz="1800" b="1" dirty="0"/>
                        <a:t>Use Case</a:t>
                      </a:r>
                    </a:p>
                  </a:txBody>
                  <a:tcPr/>
                </a:tc>
                <a:tc>
                  <a:txBody>
                    <a:bodyPr/>
                    <a:lstStyle/>
                    <a:p>
                      <a:r>
                        <a:rPr lang="en-US" sz="1800" dirty="0"/>
                        <a:t>Storing SSH key &amp; config files</a:t>
                      </a:r>
                    </a:p>
                  </a:txBody>
                  <a:tcPr/>
                </a:tc>
                <a:tc>
                  <a:txBody>
                    <a:bodyPr/>
                    <a:lstStyle/>
                    <a:p>
                      <a:r>
                        <a:rPr lang="en-US" sz="1800" dirty="0"/>
                        <a:t>Install software, keep codes and data for longer term</a:t>
                      </a:r>
                    </a:p>
                  </a:txBody>
                  <a:tcPr/>
                </a:tc>
                <a:tc>
                  <a:txBody>
                    <a:bodyPr/>
                    <a:lstStyle/>
                    <a:p>
                      <a:r>
                        <a:rPr lang="en-US" sz="1800" dirty="0"/>
                        <a:t>Intensive I/O, temporary storage </a:t>
                      </a:r>
                    </a:p>
                  </a:txBody>
                  <a:tcPr/>
                </a:tc>
                <a:extLst>
                  <a:ext uri="{0D108BD9-81ED-4DB2-BD59-A6C34878D82A}">
                    <a16:rowId xmlns:a16="http://schemas.microsoft.com/office/drawing/2014/main" val="2191278281"/>
                  </a:ext>
                </a:extLst>
              </a:tr>
            </a:tbl>
          </a:graphicData>
        </a:graphic>
      </p:graphicFrame>
    </p:spTree>
    <p:extLst>
      <p:ext uri="{BB962C8B-B14F-4D97-AF65-F5344CB8AC3E}">
        <p14:creationId xmlns:p14="http://schemas.microsoft.com/office/powerpoint/2010/main" val="149844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2950517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034761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9024991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36</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a:t>Login Host Names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770007564"/>
              </p:ext>
            </p:extLst>
          </p:nvPr>
        </p:nvGraphicFramePr>
        <p:xfrm>
          <a:off x="720000" y="2513376"/>
          <a:ext cx="10416560" cy="1691640"/>
        </p:xfrm>
        <a:graphic>
          <a:graphicData uri="http://schemas.openxmlformats.org/drawingml/2006/table">
            <a:tbl>
              <a:tblPr firstRow="1" bandRow="1">
                <a:tableStyleId>{5C22544A-7EE6-4342-B048-85BDC9FD1C3A}</a:tableStyleId>
              </a:tblPr>
              <a:tblGrid>
                <a:gridCol w="2025004">
                  <a:extLst>
                    <a:ext uri="{9D8B030D-6E8A-4147-A177-3AD203B41FA5}">
                      <a16:colId xmlns:a16="http://schemas.microsoft.com/office/drawing/2014/main" val="4242728146"/>
                    </a:ext>
                  </a:extLst>
                </a:gridCol>
                <a:gridCol w="4626800">
                  <a:extLst>
                    <a:ext uri="{9D8B030D-6E8A-4147-A177-3AD203B41FA5}">
                      <a16:colId xmlns:a16="http://schemas.microsoft.com/office/drawing/2014/main" val="3412039961"/>
                    </a:ext>
                  </a:extLst>
                </a:gridCol>
                <a:gridCol w="3764756">
                  <a:extLst>
                    <a:ext uri="{9D8B030D-6E8A-4147-A177-3AD203B41FA5}">
                      <a16:colId xmlns:a16="http://schemas.microsoft.com/office/drawing/2014/main" val="1169542970"/>
                    </a:ext>
                  </a:extLst>
                </a:gridCol>
              </a:tblGrid>
              <a:tr h="370840">
                <a:tc>
                  <a:txBody>
                    <a:bodyPr/>
                    <a:lstStyle/>
                    <a:p>
                      <a:r>
                        <a:rPr lang="en-US" sz="1800" dirty="0"/>
                        <a:t>Cluster / Partition</a:t>
                      </a:r>
                      <a:endParaRPr lang="nl-BE" sz="1800" dirty="0"/>
                    </a:p>
                  </a:txBody>
                  <a:tcPr/>
                </a:tc>
                <a:tc>
                  <a:txBody>
                    <a:bodyPr/>
                    <a:lstStyle/>
                    <a:p>
                      <a:r>
                        <a:rPr lang="en-US" sz="1800"/>
                        <a:t>&lt;hostname&gt;</a:t>
                      </a:r>
                      <a:endParaRPr lang="nl-BE" sz="1800"/>
                    </a:p>
                  </a:txBody>
                  <a:tcPr/>
                </a:tc>
                <a:tc>
                  <a:txBody>
                    <a:bodyPr/>
                    <a:lstStyle/>
                    <a:p>
                      <a:r>
                        <a:rPr lang="en-US" sz="1800" dirty="0"/>
                        <a:t>Remark(s)</a:t>
                      </a:r>
                      <a:endParaRPr lang="nl-BE" sz="1800" dirty="0"/>
                    </a:p>
                  </a:txBody>
                  <a:tcPr/>
                </a:tc>
                <a:extLst>
                  <a:ext uri="{0D108BD9-81ED-4DB2-BD59-A6C34878D82A}">
                    <a16:rowId xmlns:a16="http://schemas.microsoft.com/office/drawing/2014/main" val="3716626807"/>
                  </a:ext>
                </a:extLst>
              </a:tr>
              <a:tr h="370840">
                <a:tc rowSpan="3">
                  <a:txBody>
                    <a:bodyPr/>
                    <a:lstStyle/>
                    <a:p>
                      <a:r>
                        <a:rPr lang="en-US" sz="1800" b="1" dirty="0"/>
                        <a:t>Genius</a:t>
                      </a:r>
                      <a:endParaRPr lang="nl-BE" sz="1800" b="1" dirty="0"/>
                    </a:p>
                  </a:txBody>
                  <a:tcPr/>
                </a:tc>
                <a:tc>
                  <a:txBody>
                    <a:bodyPr/>
                    <a:lstStyle/>
                    <a:p>
                      <a:r>
                        <a:rPr lang="en-US" sz="1600" b="1" dirty="0">
                          <a:latin typeface="Courier New" panose="02070309020205020404" pitchFamily="49" charset="0"/>
                          <a:cs typeface="Courier New" panose="02070309020205020404" pitchFamily="49" charset="0"/>
                        </a:rPr>
                        <a:t>login.hpc.kuleuven.be</a:t>
                      </a:r>
                      <a:br>
                        <a:rPr lang="en-US" sz="1600" b="1" dirty="0">
                          <a:latin typeface="Courier New" panose="02070309020205020404" pitchFamily="49" charset="0"/>
                          <a:cs typeface="Courier New" panose="02070309020205020404" pitchFamily="49" charset="0"/>
                        </a:rPr>
                      </a:br>
                      <a:r>
                        <a:rPr lang="en-US" sz="1600" b="0" dirty="0">
                          <a:latin typeface="Courier New" panose="02070309020205020404" pitchFamily="49" charset="0"/>
                          <a:cs typeface="Courier New" panose="02070309020205020404" pitchFamily="49" charset="0"/>
                        </a:rPr>
                        <a:t>login-genius.hpc.kuleuven.be</a:t>
                      </a:r>
                      <a:endParaRPr lang="nl-BE" sz="1600" b="1"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login{1,2}-tier2.hpc.kuleuven.be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No GPU</a:t>
                      </a:r>
                      <a:endParaRPr lang="nl-BE" sz="1600"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login{3,4}-tier2.hpc.kuleuven.be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Nvidia</a:t>
                      </a:r>
                      <a:r>
                        <a:rPr lang="en-US" sz="1600" baseline="0" dirty="0"/>
                        <a:t> </a:t>
                      </a:r>
                      <a:r>
                        <a:rPr lang="en-US" sz="1600" baseline="0" dirty="0" err="1"/>
                        <a:t>Quadro</a:t>
                      </a:r>
                      <a:r>
                        <a:rPr lang="en-US" sz="1600" baseline="0" dirty="0"/>
                        <a:t> P6000</a:t>
                      </a:r>
                    </a:p>
                  </a:txBody>
                  <a:tcPr/>
                </a:tc>
                <a:extLst>
                  <a:ext uri="{0D108BD9-81ED-4DB2-BD59-A6C34878D82A}">
                    <a16:rowId xmlns:a16="http://schemas.microsoft.com/office/drawing/2014/main" val="2605234728"/>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47</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1746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key</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52</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53</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64</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69</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7.7, Kernel 3.10.0-1127.18.2.el7.x86_64</a:t>
            </a:r>
          </a:p>
          <a:p>
            <a:r>
              <a:rPr lang="en-US" dirty="0"/>
              <a:t>Toolchains: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23234423"/>
              </p:ext>
            </p:extLst>
          </p:nvPr>
        </p:nvGraphicFramePr>
        <p:xfrm>
          <a:off x="610662" y="2996952"/>
          <a:ext cx="10515600" cy="2966720"/>
        </p:xfrm>
        <a:graphic>
          <a:graphicData uri="http://schemas.openxmlformats.org/drawingml/2006/table">
            <a:tbl>
              <a:tblPr firstRow="1" bandRow="1">
                <a:tableStyleId>{5C22544A-7EE6-4342-B048-85BDC9FD1C3A}</a:tableStyleId>
              </a:tblPr>
              <a:tblGrid>
                <a:gridCol w="5645338">
                  <a:extLst>
                    <a:ext uri="{9D8B030D-6E8A-4147-A177-3AD203B41FA5}">
                      <a16:colId xmlns:a16="http://schemas.microsoft.com/office/drawing/2014/main" val="4156501750"/>
                    </a:ext>
                  </a:extLst>
                </a:gridCol>
                <a:gridCol w="4870262">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installed modules</a:t>
                      </a:r>
                      <a:endParaRPr lang="nl-BE" sz="1600" dirty="0"/>
                    </a:p>
                  </a:txBody>
                  <a:tcPr/>
                </a:tc>
                <a:extLst>
                  <a:ext uri="{0D108BD9-81ED-4DB2-BD59-A6C34878D82A}">
                    <a16:rowId xmlns:a16="http://schemas.microsoft.com/office/drawing/2014/main" val="3705576117"/>
                  </a:ext>
                </a:extLst>
              </a:tr>
              <a:tr h="370840">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70840">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70840">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70840">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70840">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Compile your code on a compute node (with interactive job)</a:t>
            </a:r>
          </a:p>
          <a:p>
            <a:r>
              <a:rPr lang="en-US" sz="2000" dirty="0"/>
              <a:t>If you cannot, ask us for help</a:t>
            </a:r>
          </a:p>
          <a:p>
            <a:r>
              <a:rPr lang="en-US" sz="2000" dirty="0"/>
              <a:t>Python/R packages for AI and ML must be installed by the users themselves</a:t>
            </a:r>
          </a:p>
          <a:p>
            <a:r>
              <a:rPr lang="en-US" sz="2000" dirty="0"/>
              <a:t>Read more about </a:t>
            </a:r>
            <a:r>
              <a:rPr lang="en-US" sz="2000" dirty="0">
                <a:hlinkClick r:id="rId2"/>
              </a:rPr>
              <a:t>Python Package Management</a:t>
            </a:r>
            <a:endParaRPr lang="en-US" sz="2000" dirty="0"/>
          </a:p>
          <a:p>
            <a:r>
              <a:rPr lang="en-US" sz="2000" dirty="0"/>
              <a:t>Read more about </a:t>
            </a:r>
            <a:r>
              <a:rPr lang="en-US" sz="2000" dirty="0">
                <a:hlinkClick r:id="rId3"/>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72</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1" name="Rectangle 3"/>
          <p:cNvSpPr>
            <a:spLocks noGrp="1" noChangeArrowheads="1"/>
          </p:cNvSpPr>
          <p:nvPr>
            <p:ph idx="1"/>
          </p:nvPr>
        </p:nvSpPr>
        <p:spPr>
          <a:xfrm>
            <a:off x="720000" y="1268760"/>
            <a:ext cx="7896280" cy="2803726"/>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a:p>
            <a:pPr>
              <a:buFont typeface="Wingdings" panose="05000000000000000000" pitchFamily="2" charset="2"/>
              <a:buChar char="q"/>
            </a:pPr>
            <a:r>
              <a:rPr lang="en-US" dirty="0"/>
              <a:t> </a:t>
            </a:r>
            <a:r>
              <a:rPr lang="en-US" b="1" dirty="0"/>
              <a:t>Storage</a:t>
            </a:r>
            <a:r>
              <a:rPr lang="en-US" dirty="0"/>
              <a:t>: how much storage (data, scratch, </a:t>
            </a:r>
            <a:r>
              <a:rPr lang="en-US" dirty="0" err="1"/>
              <a:t>etc</a:t>
            </a:r>
            <a:r>
              <a:rPr lang="en-US" dirty="0"/>
              <a:t>) the job needs?</a:t>
            </a:r>
          </a:p>
          <a:p>
            <a:pPr>
              <a:buFont typeface="Wingdings" panose="05000000000000000000" pitchFamily="2" charset="2"/>
              <a:buChar char="q"/>
            </a:pPr>
            <a:r>
              <a:rPr lang="en-US" b="1" dirty="0"/>
              <a:t> Credits</a:t>
            </a:r>
            <a:r>
              <a:rPr lang="en-US" dirty="0"/>
              <a:t>: how many compute credits will be consumed?</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38" name="Group 37">
            <a:extLst>
              <a:ext uri="{FF2B5EF4-FFF2-40B4-BE49-F238E27FC236}">
                <a16:creationId xmlns:a16="http://schemas.microsoft.com/office/drawing/2014/main" id="{519D175B-47CC-49B4-AB49-59CD68B870C7}"/>
              </a:ext>
            </a:extLst>
          </p:cNvPr>
          <p:cNvGrpSpPr/>
          <p:nvPr/>
        </p:nvGrpSpPr>
        <p:grpSpPr>
          <a:xfrm>
            <a:off x="3892357" y="388527"/>
            <a:ext cx="1523955" cy="393077"/>
            <a:chOff x="4439816" y="-2197509"/>
            <a:chExt cx="1523955" cy="2950928"/>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4439816" y="753419"/>
              <a:ext cx="15121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4452205" y="-2197509"/>
              <a:ext cx="1511566"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57572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57572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106" name="Group 105">
            <a:extLst>
              <a:ext uri="{FF2B5EF4-FFF2-40B4-BE49-F238E27FC236}">
                <a16:creationId xmlns:a16="http://schemas.microsoft.com/office/drawing/2014/main" id="{E894F66D-3A7A-41F2-A51F-70153815C556}"/>
              </a:ext>
            </a:extLst>
          </p:cNvPr>
          <p:cNvGrpSpPr/>
          <p:nvPr/>
        </p:nvGrpSpPr>
        <p:grpSpPr>
          <a:xfrm>
            <a:off x="6168008" y="2154981"/>
            <a:ext cx="1656184" cy="1582371"/>
            <a:chOff x="6384032" y="2154981"/>
            <a:chExt cx="1656184" cy="1582371"/>
          </a:xfrm>
        </p:grpSpPr>
        <p:grpSp>
          <p:nvGrpSpPr>
            <p:cNvPr id="20" name="Group 19">
              <a:extLst>
                <a:ext uri="{FF2B5EF4-FFF2-40B4-BE49-F238E27FC236}">
                  <a16:creationId xmlns:a16="http://schemas.microsoft.com/office/drawing/2014/main" id="{D454CDCA-7068-4895-A896-08B8489C7760}"/>
                </a:ext>
              </a:extLst>
            </p:cNvPr>
            <p:cNvGrpSpPr/>
            <p:nvPr/>
          </p:nvGrpSpPr>
          <p:grpSpPr>
            <a:xfrm>
              <a:off x="6424672" y="2599375"/>
              <a:ext cx="1615544" cy="1137977"/>
              <a:chOff x="5159896" y="2599375"/>
              <a:chExt cx="1615544" cy="1137977"/>
            </a:xfrm>
          </p:grpSpPr>
          <p:cxnSp>
            <p:nvCxnSpPr>
              <p:cNvPr id="6" name="Straight Connector 5">
                <a:extLst>
                  <a:ext uri="{FF2B5EF4-FFF2-40B4-BE49-F238E27FC236}">
                    <a16:creationId xmlns:a16="http://schemas.microsoft.com/office/drawing/2014/main" id="{EC5410B7-D817-4914-9FD6-F239E2DA2D64}"/>
                  </a:ext>
                </a:extLst>
              </p:cNvPr>
              <p:cNvCxnSpPr>
                <a:cxnSpLocks/>
              </p:cNvCxnSpPr>
              <p:nvPr/>
            </p:nvCxnSpPr>
            <p:spPr>
              <a:xfrm>
                <a:off x="5202385" y="2599375"/>
                <a:ext cx="0" cy="1133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5167828" y="2609535"/>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5159896" y="3733094"/>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5171759" y="2965584"/>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5200536" y="3341055"/>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A1EE363-8661-43BC-A3EA-FC1A48500FE3}"/>
                </a:ext>
              </a:extLst>
            </p:cNvPr>
            <p:cNvSpPr txBox="1"/>
            <p:nvPr/>
          </p:nvSpPr>
          <p:spPr>
            <a:xfrm>
              <a:off x="6384032" y="2154981"/>
              <a:ext cx="1603043" cy="369332"/>
            </a:xfrm>
            <a:prstGeom prst="rect">
              <a:avLst/>
            </a:prstGeom>
            <a:noFill/>
          </p:spPr>
          <p:txBody>
            <a:bodyPr wrap="square" rtlCol="0">
              <a:spAutoFit/>
            </a:bodyPr>
            <a:lstStyle/>
            <a:p>
              <a:r>
                <a:rPr lang="en-US" dirty="0"/>
                <a:t>Thread Group</a:t>
              </a:r>
            </a:p>
          </p:txBody>
        </p:sp>
      </p:grpSp>
      <p:cxnSp>
        <p:nvCxnSpPr>
          <p:cNvPr id="89" name="Straight Arrow Connector 88">
            <a:extLst>
              <a:ext uri="{FF2B5EF4-FFF2-40B4-BE49-F238E27FC236}">
                <a16:creationId xmlns:a16="http://schemas.microsoft.com/office/drawing/2014/main" id="{31E47247-42F4-4D53-B09C-065968EDC5F9}"/>
              </a:ext>
            </a:extLst>
          </p:cNvPr>
          <p:cNvCxnSpPr>
            <a:cxnSpLocks/>
          </p:cNvCxnSpPr>
          <p:nvPr/>
        </p:nvCxnSpPr>
        <p:spPr>
          <a:xfrm>
            <a:off x="3577597" y="518166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EE7D664-20E8-4579-8CFC-4E6D0098226B}"/>
              </a:ext>
            </a:extLst>
          </p:cNvPr>
          <p:cNvCxnSpPr>
            <a:cxnSpLocks/>
          </p:cNvCxnSpPr>
          <p:nvPr/>
        </p:nvCxnSpPr>
        <p:spPr>
          <a:xfrm>
            <a:off x="5699355" y="5175045"/>
            <a:ext cx="509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218632"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218632" y="5391068"/>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1 node)</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many cores/nodes)</a:t>
            </a:r>
          </a:p>
        </p:txBody>
      </p:sp>
      <p:cxnSp>
        <p:nvCxnSpPr>
          <p:cNvPr id="107" name="Straight Arrow Connector 106">
            <a:extLst>
              <a:ext uri="{FF2B5EF4-FFF2-40B4-BE49-F238E27FC236}">
                <a16:creationId xmlns:a16="http://schemas.microsoft.com/office/drawing/2014/main" id="{4B8C7DF0-4BC4-4F49-9F72-0F427A197DA1}"/>
              </a:ext>
            </a:extLst>
          </p:cNvPr>
          <p:cNvCxnSpPr>
            <a:cxnSpLocks/>
          </p:cNvCxnSpPr>
          <p:nvPr/>
        </p:nvCxnSpPr>
        <p:spPr>
          <a:xfrm>
            <a:off x="6695076" y="781604"/>
            <a:ext cx="12436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CAB1C68-9E91-45F0-8BC9-A80F5954E904}"/>
              </a:ext>
            </a:extLst>
          </p:cNvPr>
          <p:cNvGrpSpPr/>
          <p:nvPr/>
        </p:nvGrpSpPr>
        <p:grpSpPr>
          <a:xfrm>
            <a:off x="4479821" y="4686537"/>
            <a:ext cx="1099962" cy="990260"/>
            <a:chOff x="8218632" y="4340091"/>
            <a:chExt cx="1099962" cy="990260"/>
          </a:xfrm>
        </p:grpSpPr>
        <p:pic>
          <p:nvPicPr>
            <p:cNvPr id="117" name="Picture 116">
              <a:extLst>
                <a:ext uri="{FF2B5EF4-FFF2-40B4-BE49-F238E27FC236}">
                  <a16:creationId xmlns:a16="http://schemas.microsoft.com/office/drawing/2014/main" id="{5B108479-960D-4A45-80A2-646BAD5DD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18" name="Picture 117">
              <a:extLst>
                <a:ext uri="{FF2B5EF4-FFF2-40B4-BE49-F238E27FC236}">
                  <a16:creationId xmlns:a16="http://schemas.microsoft.com/office/drawing/2014/main" id="{C07D9785-29CB-4F27-B952-98709CA42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19" name="Picture 118">
              <a:extLst>
                <a:ext uri="{FF2B5EF4-FFF2-40B4-BE49-F238E27FC236}">
                  <a16:creationId xmlns:a16="http://schemas.microsoft.com/office/drawing/2014/main" id="{9A9800ED-3102-40F4-9100-A2AEC4F69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0" name="Picture 119">
              <a:extLst>
                <a:ext uri="{FF2B5EF4-FFF2-40B4-BE49-F238E27FC236}">
                  <a16:creationId xmlns:a16="http://schemas.microsoft.com/office/drawing/2014/main" id="{F0F1DA0E-599B-4A79-858A-FAC45BF22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594774"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34644"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06235" y="498862"/>
            <a:ext cx="1118676" cy="1344468"/>
            <a:chOff x="5506235" y="498862"/>
            <a:chExt cx="1118676" cy="1344468"/>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515300" y="1473998"/>
              <a:ext cx="1109611" cy="369332"/>
            </a:xfrm>
            <a:prstGeom prst="rect">
              <a:avLst/>
            </a:prstGeom>
            <a:noFill/>
          </p:spPr>
          <p:txBody>
            <a:bodyPr wrap="square" rtlCol="0">
              <a:spAutoFit/>
            </a:bodyPr>
            <a:lstStyle/>
            <a:p>
              <a:r>
                <a:rPr lang="en-US" dirty="0"/>
                <a:t>One node</a:t>
              </a:r>
            </a:p>
          </p:txBody>
        </p:sp>
      </p:grpSp>
      <p:grpSp>
        <p:nvGrpSpPr>
          <p:cNvPr id="163" name="Group 162">
            <a:extLst>
              <a:ext uri="{FF2B5EF4-FFF2-40B4-BE49-F238E27FC236}">
                <a16:creationId xmlns:a16="http://schemas.microsoft.com/office/drawing/2014/main" id="{4BE57159-8390-443E-AE51-DA61254D912E}"/>
              </a:ext>
            </a:extLst>
          </p:cNvPr>
          <p:cNvGrpSpPr/>
          <p:nvPr/>
        </p:nvGrpSpPr>
        <p:grpSpPr>
          <a:xfrm>
            <a:off x="6385909" y="4371064"/>
            <a:ext cx="1656184" cy="1794240"/>
            <a:chOff x="6385909" y="4371064"/>
            <a:chExt cx="1656184" cy="1794240"/>
          </a:xfrm>
        </p:grpSpPr>
        <p:grpSp>
          <p:nvGrpSpPr>
            <p:cNvPr id="109" name="Group 108">
              <a:extLst>
                <a:ext uri="{FF2B5EF4-FFF2-40B4-BE49-F238E27FC236}">
                  <a16:creationId xmlns:a16="http://schemas.microsoft.com/office/drawing/2014/main" id="{9FB38C3F-CDC5-412B-873C-221A782A9E8C}"/>
                </a:ext>
              </a:extLst>
            </p:cNvPr>
            <p:cNvGrpSpPr/>
            <p:nvPr/>
          </p:nvGrpSpPr>
          <p:grpSpPr>
            <a:xfrm>
              <a:off x="6385909" y="4371064"/>
              <a:ext cx="1656184" cy="1794240"/>
              <a:chOff x="6385909" y="4371064"/>
              <a:chExt cx="1656184" cy="1794240"/>
            </a:xfrm>
          </p:grpSpPr>
          <p:sp>
            <p:nvSpPr>
              <p:cNvPr id="78" name="TextBox 77">
                <a:extLst>
                  <a:ext uri="{FF2B5EF4-FFF2-40B4-BE49-F238E27FC236}">
                    <a16:creationId xmlns:a16="http://schemas.microsoft.com/office/drawing/2014/main" id="{CEFF9717-0236-4C42-A502-2505387C6988}"/>
                  </a:ext>
                </a:extLst>
              </p:cNvPr>
              <p:cNvSpPr txBox="1"/>
              <p:nvPr/>
            </p:nvSpPr>
            <p:spPr>
              <a:xfrm>
                <a:off x="6385909" y="4371064"/>
                <a:ext cx="1603043" cy="369332"/>
              </a:xfrm>
              <a:prstGeom prst="rect">
                <a:avLst/>
              </a:prstGeom>
              <a:noFill/>
            </p:spPr>
            <p:txBody>
              <a:bodyPr wrap="square" rtlCol="0">
                <a:spAutoFit/>
              </a:bodyPr>
              <a:lstStyle/>
              <a:p>
                <a:r>
                  <a:rPr lang="en-US" dirty="0"/>
                  <a:t>Process Group</a:t>
                </a:r>
              </a:p>
            </p:txBody>
          </p:sp>
          <p:grpSp>
            <p:nvGrpSpPr>
              <p:cNvPr id="108" name="Group 107">
                <a:extLst>
                  <a:ext uri="{FF2B5EF4-FFF2-40B4-BE49-F238E27FC236}">
                    <a16:creationId xmlns:a16="http://schemas.microsoft.com/office/drawing/2014/main" id="{55291503-1360-44F3-9B72-CB117EEFF82C}"/>
                  </a:ext>
                </a:extLst>
              </p:cNvPr>
              <p:cNvGrpSpPr/>
              <p:nvPr/>
            </p:nvGrpSpPr>
            <p:grpSpPr>
              <a:xfrm>
                <a:off x="6434481" y="4815458"/>
                <a:ext cx="1607612" cy="1349846"/>
                <a:chOff x="6434481" y="4815458"/>
                <a:chExt cx="1607612" cy="1349846"/>
              </a:xfrm>
            </p:grpSpPr>
            <p:cxnSp>
              <p:nvCxnSpPr>
                <p:cNvPr id="73" name="Straight Connector 72">
                  <a:extLst>
                    <a:ext uri="{FF2B5EF4-FFF2-40B4-BE49-F238E27FC236}">
                      <a16:creationId xmlns:a16="http://schemas.microsoft.com/office/drawing/2014/main" id="{6C8BDFD5-4F65-4991-8520-6AE70BA8CAEE}"/>
                    </a:ext>
                  </a:extLst>
                </p:cNvPr>
                <p:cNvCxnSpPr>
                  <a:cxnSpLocks/>
                </p:cNvCxnSpPr>
                <p:nvPr/>
              </p:nvCxnSpPr>
              <p:spPr>
                <a:xfrm flipH="1">
                  <a:off x="6448291" y="4815458"/>
                  <a:ext cx="20748" cy="13498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434481" y="4825618"/>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435427" y="5949177"/>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438412" y="5181667"/>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467189" y="5557138"/>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469038" y="536206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456040" y="5753576"/>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456040" y="5010190"/>
                  <a:ext cx="1098259" cy="2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410666" y="6161046"/>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8160" y="1489153"/>
            <a:ext cx="3004178" cy="819970"/>
            <a:chOff x="4128160" y="1489153"/>
            <a:chExt cx="3004178"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8160" y="1668305"/>
              <a:ext cx="2893201" cy="400110"/>
            </a:xfrm>
            <a:prstGeom prst="rect">
              <a:avLst/>
            </a:prstGeom>
            <a:noFill/>
          </p:spPr>
          <p:txBody>
            <a:bodyPr wrap="square" rtlCol="0">
              <a:spAutoFit/>
            </a:bodyPr>
            <a:lstStyle/>
            <a:p>
              <a:r>
                <a:rPr lang="en-US" sz="2000" b="1" dirty="0" err="1">
                  <a:solidFill>
                    <a:schemeClr val="bg1"/>
                  </a:solidFill>
                  <a:latin typeface="Courier New" panose="02070309020205020404" pitchFamily="49" charset="0"/>
                  <a:cs typeface="Courier New" panose="02070309020205020404" pitchFamily="49" charset="0"/>
                </a:rPr>
                <a:t>qsub</a:t>
              </a:r>
              <a:r>
                <a:rPr lang="en-US" sz="2000" b="1" dirty="0">
                  <a:solidFill>
                    <a:schemeClr val="bg1"/>
                  </a:solidFill>
                  <a:latin typeface="Courier New" panose="02070309020205020404" pitchFamily="49" charset="0"/>
                  <a:cs typeface="Courier New" panose="02070309020205020404" pitchFamily="49" charset="0"/>
                </a:rPr>
                <a:t> –I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841351"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latin typeface="Courier New" panose="02070309020205020404" pitchFamily="49" charset="0"/>
                <a:cs typeface="Courier New" panose="02070309020205020404" pitchFamily="49" charset="0"/>
              </a:rPr>
              <a:t>qsub</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script.pbs</a:t>
            </a:r>
            <a:endParaRPr lang="en-US" sz="2000"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318501" y="3976425"/>
            <a:ext cx="4573385"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9938" name="Rectangle 2"/>
          <p:cNvSpPr>
            <a:spLocks noGrp="1" noChangeArrowheads="1"/>
          </p:cNvSpPr>
          <p:nvPr>
            <p:ph type="title"/>
          </p:nvPr>
        </p:nvSpPr>
        <p:spPr>
          <a:xfrm>
            <a:off x="720725" y="247849"/>
            <a:ext cx="8334000" cy="584704"/>
          </a:xfrm>
        </p:spPr>
        <p:txBody>
          <a:bodyPr/>
          <a:lstStyle/>
          <a:p>
            <a:pPr eaLnBrk="1" hangingPunct="1"/>
            <a:r>
              <a:rPr lang="en-US" altLang="en-US" dirty="0"/>
              <a:t>Batch vs. Interactive Jobs</a:t>
            </a:r>
          </a:p>
        </p:txBody>
      </p:sp>
      <p:graphicFrame>
        <p:nvGraphicFramePr>
          <p:cNvPr id="5" name="Table 5">
            <a:extLst>
              <a:ext uri="{FF2B5EF4-FFF2-40B4-BE49-F238E27FC236}">
                <a16:creationId xmlns:a16="http://schemas.microsoft.com/office/drawing/2014/main" id="{4573E5BD-3555-40BA-849D-5FC3E54EBF73}"/>
              </a:ext>
            </a:extLst>
          </p:cNvPr>
          <p:cNvGraphicFramePr>
            <a:graphicFrameLocks noGrp="1"/>
          </p:cNvGraphicFramePr>
          <p:nvPr>
            <p:ph idx="1"/>
            <p:extLst>
              <p:ext uri="{D42A27DB-BD31-4B8C-83A1-F6EECF244321}">
                <p14:modId xmlns:p14="http://schemas.microsoft.com/office/powerpoint/2010/main" val="3127756018"/>
              </p:ext>
            </p:extLst>
          </p:nvPr>
        </p:nvGraphicFramePr>
        <p:xfrm>
          <a:off x="720725" y="1732280"/>
          <a:ext cx="11110911" cy="3393440"/>
        </p:xfrm>
        <a:graphic>
          <a:graphicData uri="http://schemas.openxmlformats.org/drawingml/2006/table">
            <a:tbl>
              <a:tblPr firstRow="1" bandRow="1">
                <a:tableStyleId>{5C22544A-7EE6-4342-B048-85BDC9FD1C3A}</a:tableStyleId>
              </a:tblPr>
              <a:tblGrid>
                <a:gridCol w="1918891">
                  <a:extLst>
                    <a:ext uri="{9D8B030D-6E8A-4147-A177-3AD203B41FA5}">
                      <a16:colId xmlns:a16="http://schemas.microsoft.com/office/drawing/2014/main" val="1380073729"/>
                    </a:ext>
                  </a:extLst>
                </a:gridCol>
                <a:gridCol w="4248472">
                  <a:extLst>
                    <a:ext uri="{9D8B030D-6E8A-4147-A177-3AD203B41FA5}">
                      <a16:colId xmlns:a16="http://schemas.microsoft.com/office/drawing/2014/main" val="131721683"/>
                    </a:ext>
                  </a:extLst>
                </a:gridCol>
                <a:gridCol w="4943548">
                  <a:extLst>
                    <a:ext uri="{9D8B030D-6E8A-4147-A177-3AD203B41FA5}">
                      <a16:colId xmlns:a16="http://schemas.microsoft.com/office/drawing/2014/main" val="3707824802"/>
                    </a:ext>
                  </a:extLst>
                </a:gridCol>
              </a:tblGrid>
              <a:tr h="370840">
                <a:tc>
                  <a:txBody>
                    <a:bodyPr/>
                    <a:lstStyle/>
                    <a:p>
                      <a:endParaRPr lang="en-US" sz="2400" b="1"/>
                    </a:p>
                  </a:txBody>
                  <a:tcPr/>
                </a:tc>
                <a:tc>
                  <a:txBody>
                    <a:bodyPr/>
                    <a:lstStyle/>
                    <a:p>
                      <a:r>
                        <a:rPr lang="en-US" sz="2400" b="1" dirty="0"/>
                        <a:t>Batch Jobs</a:t>
                      </a:r>
                    </a:p>
                  </a:txBody>
                  <a:tcPr/>
                </a:tc>
                <a:tc>
                  <a:txBody>
                    <a:bodyPr/>
                    <a:lstStyle/>
                    <a:p>
                      <a:r>
                        <a:rPr lang="en-US" sz="2400" b="1" dirty="0"/>
                        <a:t>Interactive Jobs</a:t>
                      </a:r>
                    </a:p>
                  </a:txBody>
                  <a:tcPr/>
                </a:tc>
                <a:extLst>
                  <a:ext uri="{0D108BD9-81ED-4DB2-BD59-A6C34878D82A}">
                    <a16:rowId xmlns:a16="http://schemas.microsoft.com/office/drawing/2014/main" val="3258260506"/>
                  </a:ext>
                </a:extLst>
              </a:tr>
              <a:tr h="370840">
                <a:tc>
                  <a:txBody>
                    <a:bodyPr/>
                    <a:lstStyle/>
                    <a:p>
                      <a:r>
                        <a:rPr lang="en-US" sz="1800" dirty="0"/>
                        <a:t>Command</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&lt;jobscript.sh&gt; </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–I …</a:t>
                      </a:r>
                    </a:p>
                  </a:txBody>
                  <a:tcPr/>
                </a:tc>
                <a:extLst>
                  <a:ext uri="{0D108BD9-81ED-4DB2-BD59-A6C34878D82A}">
                    <a16:rowId xmlns:a16="http://schemas.microsoft.com/office/drawing/2014/main" val="3225946433"/>
                  </a:ext>
                </a:extLst>
              </a:tr>
              <a:tr h="370840">
                <a:tc>
                  <a:txBody>
                    <a:bodyPr/>
                    <a:lstStyle/>
                    <a:p>
                      <a:r>
                        <a:rPr lang="en-US" sz="1800" dirty="0"/>
                        <a:t>Workflow</a:t>
                      </a:r>
                    </a:p>
                  </a:txBody>
                  <a:tcPr/>
                </a:tc>
                <a:tc>
                  <a:txBody>
                    <a:bodyPr/>
                    <a:lstStyle/>
                    <a:p>
                      <a:pPr rtl="0"/>
                      <a:r>
                        <a:rPr lang="en-US" sz="1800" dirty="0"/>
                        <a:t>Job runs remotely on compute nodes</a:t>
                      </a:r>
                    </a:p>
                  </a:txBody>
                  <a:tcPr/>
                </a:tc>
                <a:tc>
                  <a:txBody>
                    <a:bodyPr/>
                    <a:lstStyle/>
                    <a:p>
                      <a:r>
                        <a:rPr lang="en-US" sz="1800" dirty="0"/>
                        <a:t>User logs in to the compute node</a:t>
                      </a:r>
                    </a:p>
                  </a:txBody>
                  <a:tcPr/>
                </a:tc>
                <a:extLst>
                  <a:ext uri="{0D108BD9-81ED-4DB2-BD59-A6C34878D82A}">
                    <a16:rowId xmlns:a16="http://schemas.microsoft.com/office/drawing/2014/main" val="2807742367"/>
                  </a:ext>
                </a:extLst>
              </a:tr>
              <a:tr h="370840">
                <a:tc>
                  <a:txBody>
                    <a:bodyPr/>
                    <a:lstStyle/>
                    <a:p>
                      <a:r>
                        <a:rPr lang="en-US" sz="1800" dirty="0"/>
                        <a:t>Benefits</a:t>
                      </a:r>
                    </a:p>
                  </a:txBody>
                  <a:tcPr/>
                </a:tc>
                <a:tc>
                  <a:txBody>
                    <a:bodyPr/>
                    <a:lstStyle/>
                    <a:p>
                      <a:r>
                        <a:rPr lang="en-US" sz="1800" dirty="0"/>
                        <a:t>+ User does not care when the job starts</a:t>
                      </a:r>
                    </a:p>
                    <a:p>
                      <a:r>
                        <a:rPr lang="en-US" sz="1800" dirty="0"/>
                        <a:t>+ STDOUT/STDERR are redirected to files</a:t>
                      </a:r>
                    </a:p>
                  </a:txBody>
                  <a:tcPr/>
                </a:tc>
                <a:tc>
                  <a:txBody>
                    <a:bodyPr/>
                    <a:lstStyle/>
                    <a:p>
                      <a:r>
                        <a:rPr lang="en-US" sz="1800" dirty="0"/>
                        <a:t>+ User experiences the actual compute environ.</a:t>
                      </a:r>
                    </a:p>
                    <a:p>
                      <a:r>
                        <a:rPr lang="en-US" sz="1800" dirty="0"/>
                        <a:t>+  Run/test/repeat your work even if it fails</a:t>
                      </a:r>
                    </a:p>
                  </a:txBody>
                  <a:tcPr/>
                </a:tc>
                <a:extLst>
                  <a:ext uri="{0D108BD9-81ED-4DB2-BD59-A6C34878D82A}">
                    <a16:rowId xmlns:a16="http://schemas.microsoft.com/office/drawing/2014/main" val="4076815207"/>
                  </a:ext>
                </a:extLst>
              </a:tr>
              <a:tr h="370840">
                <a:tc>
                  <a:txBody>
                    <a:bodyPr/>
                    <a:lstStyle/>
                    <a:p>
                      <a:r>
                        <a:rPr lang="en-US" sz="1800" dirty="0"/>
                        <a:t>Drawbacks</a:t>
                      </a:r>
                    </a:p>
                  </a:txBody>
                  <a:tcPr/>
                </a:tc>
                <a:tc>
                  <a:txBody>
                    <a:bodyPr/>
                    <a:lstStyle/>
                    <a:p>
                      <a:r>
                        <a:rPr lang="en-US" sz="1800" dirty="0"/>
                        <a:t>- If the application fails, your job terminates </a:t>
                      </a:r>
                    </a:p>
                  </a:txBody>
                  <a:tcPr/>
                </a:tc>
                <a:tc>
                  <a:txBody>
                    <a:bodyPr/>
                    <a:lstStyle/>
                    <a:p>
                      <a:r>
                        <a:rPr lang="en-US" sz="1800" dirty="0"/>
                        <a:t>- You might wait too long in the queue</a:t>
                      </a:r>
                    </a:p>
                    <a:p>
                      <a:endParaRPr lang="en-US" sz="1800" dirty="0"/>
                    </a:p>
                  </a:txBody>
                  <a:tcPr/>
                </a:tc>
                <a:extLst>
                  <a:ext uri="{0D108BD9-81ED-4DB2-BD59-A6C34878D82A}">
                    <a16:rowId xmlns:a16="http://schemas.microsoft.com/office/drawing/2014/main" val="3837577627"/>
                  </a:ext>
                </a:extLst>
              </a:tr>
              <a:tr h="370840">
                <a:tc>
                  <a:txBody>
                    <a:bodyPr/>
                    <a:lstStyle/>
                    <a:p>
                      <a:r>
                        <a:rPr lang="en-US" sz="1800" dirty="0"/>
                        <a:t>Use Cases</a:t>
                      </a:r>
                    </a:p>
                  </a:txBody>
                  <a:tcPr/>
                </a:tc>
                <a:tc>
                  <a:txBody>
                    <a:bodyPr/>
                    <a:lstStyle/>
                    <a:p>
                      <a:r>
                        <a:rPr lang="en-US" sz="1800" dirty="0"/>
                        <a:t>Compute</a:t>
                      </a:r>
                    </a:p>
                  </a:txBody>
                  <a:tcPr/>
                </a:tc>
                <a:tc>
                  <a:txBody>
                    <a:bodyPr/>
                    <a:lstStyle/>
                    <a:p>
                      <a:r>
                        <a:rPr lang="en-US" sz="1800" dirty="0"/>
                        <a:t>Install software</a:t>
                      </a:r>
                    </a:p>
                    <a:p>
                      <a:r>
                        <a:rPr lang="en-US" sz="1800" dirty="0"/>
                        <a:t>Test/debug/benchmark software</a:t>
                      </a:r>
                    </a:p>
                    <a:p>
                      <a:r>
                        <a:rPr lang="en-US" sz="1800" dirty="0"/>
                        <a:t>Check resource usage by a software</a:t>
                      </a:r>
                    </a:p>
                  </a:txBody>
                  <a:tcPr/>
                </a:tc>
                <a:extLst>
                  <a:ext uri="{0D108BD9-81ED-4DB2-BD59-A6C34878D82A}">
                    <a16:rowId xmlns:a16="http://schemas.microsoft.com/office/drawing/2014/main" val="1321356914"/>
                  </a:ext>
                </a:extLst>
              </a:tr>
            </a:tbl>
          </a:graphicData>
        </a:graphic>
      </p:graphicFrame>
    </p:spTree>
    <p:extLst>
      <p:ext uri="{BB962C8B-B14F-4D97-AF65-F5344CB8AC3E}">
        <p14:creationId xmlns:p14="http://schemas.microsoft.com/office/powerpoint/2010/main" val="31672996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2308324"/>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631504" y="779931"/>
            <a:ext cx="8424488" cy="5115586"/>
          </a:xfrm>
          <a:ln w="12700">
            <a:solidFill>
              <a:schemeClr val="accent1"/>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pl-PL" altLang="en-US" sz="1400" dirty="0">
                <a:latin typeface="Courier New" panose="02070309020205020404" pitchFamily="49" charset="0"/>
                <a:cs typeface="Courier New" panose="02070309020205020404" pitchFamily="49" charset="0"/>
              </a:rPr>
              <a:t>echo I am done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6383584" y="5895517"/>
            <a:ext cx="431170" cy="365125"/>
          </a:xfrm>
        </p:spPr>
        <p:txBody>
          <a:bodyPr/>
          <a:lstStyle/>
          <a:p>
            <a:fld id="{F35D8031-C8E5-48F8-A3B6-81643B27A3AF}" type="slidenum">
              <a:rPr lang="nl-BE" smtClean="0"/>
              <a:pPr/>
              <a:t>84</a:t>
            </a:fld>
            <a:endParaRPr lang="nl-BE" dirty="0"/>
          </a:p>
        </p:txBody>
      </p:sp>
      <p:grpSp>
        <p:nvGrpSpPr>
          <p:cNvPr id="16" name="Group 15">
            <a:extLst>
              <a:ext uri="{FF2B5EF4-FFF2-40B4-BE49-F238E27FC236}">
                <a16:creationId xmlns:a16="http://schemas.microsoft.com/office/drawing/2014/main" id="{26455D99-3ED0-4159-83FF-402040CF9D73}"/>
              </a:ext>
            </a:extLst>
          </p:cNvPr>
          <p:cNvGrpSpPr/>
          <p:nvPr/>
        </p:nvGrpSpPr>
        <p:grpSpPr>
          <a:xfrm>
            <a:off x="3575273" y="620688"/>
            <a:ext cx="2332147" cy="432048"/>
            <a:chOff x="3071665" y="908720"/>
            <a:chExt cx="2332147" cy="432048"/>
          </a:xfrm>
        </p:grpSpPr>
        <p:sp>
          <p:nvSpPr>
            <p:cNvPr id="4" name="Rectangle 3"/>
            <p:cNvSpPr/>
            <p:nvPr/>
          </p:nvSpPr>
          <p:spPr>
            <a:xfrm>
              <a:off x="4223794" y="908720"/>
              <a:ext cx="118001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3071665" y="1124744"/>
              <a:ext cx="115212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918C2D1-5647-4FEE-97D7-56564E4CB715}"/>
              </a:ext>
            </a:extLst>
          </p:cNvPr>
          <p:cNvGrpSpPr/>
          <p:nvPr/>
        </p:nvGrpSpPr>
        <p:grpSpPr>
          <a:xfrm>
            <a:off x="4655392" y="1052737"/>
            <a:ext cx="2904886" cy="1959443"/>
            <a:chOff x="4151784" y="1340769"/>
            <a:chExt cx="2904886" cy="1959443"/>
          </a:xfrm>
        </p:grpSpPr>
        <p:sp>
          <p:nvSpPr>
            <p:cNvPr id="7" name="Rectangle 6"/>
            <p:cNvSpPr/>
            <p:nvPr/>
          </p:nvSpPr>
          <p:spPr>
            <a:xfrm>
              <a:off x="5572392" y="1916833"/>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4151784" y="1340769"/>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68012" y="2292100"/>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4259572" y="3300211"/>
            <a:ext cx="3204132" cy="648072"/>
            <a:chOff x="3755964" y="3588243"/>
            <a:chExt cx="3204132" cy="648072"/>
          </a:xfrm>
        </p:grpSpPr>
        <p:cxnSp>
          <p:nvCxnSpPr>
            <p:cNvPr id="19" name="Straight Connector 18"/>
            <p:cNvCxnSpPr/>
            <p:nvPr/>
          </p:nvCxnSpPr>
          <p:spPr>
            <a:xfrm>
              <a:off x="3755964" y="3588243"/>
              <a:ext cx="0" cy="648072"/>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55964" y="3948283"/>
              <a:ext cx="1403932"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8039769" y="4236315"/>
            <a:ext cx="2005861" cy="648072"/>
            <a:chOff x="7536161" y="4524347"/>
            <a:chExt cx="2005861"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0" name="Group 9">
            <a:extLst>
              <a:ext uri="{FF2B5EF4-FFF2-40B4-BE49-F238E27FC236}">
                <a16:creationId xmlns:a16="http://schemas.microsoft.com/office/drawing/2014/main" id="{540BDB50-C76C-48BF-AACD-1A82DE308A25}"/>
              </a:ext>
            </a:extLst>
          </p:cNvPr>
          <p:cNvGrpSpPr/>
          <p:nvPr/>
        </p:nvGrpSpPr>
        <p:grpSpPr>
          <a:xfrm>
            <a:off x="4583384" y="4917237"/>
            <a:ext cx="3168352" cy="648072"/>
            <a:chOff x="4079776" y="5205269"/>
            <a:chExt cx="3168352" cy="648072"/>
          </a:xfrm>
        </p:grpSpPr>
        <p:cxnSp>
          <p:nvCxnSpPr>
            <p:cNvPr id="32" name="Straight Connector 31"/>
            <p:cNvCxnSpPr/>
            <p:nvPr/>
          </p:nvCxnSpPr>
          <p:spPr>
            <a:xfrm>
              <a:off x="4079776" y="5205269"/>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79776" y="5532459"/>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979652" y="5280431"/>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
        <p:nvSpPr>
          <p:cNvPr id="3" name="Rectangle 2">
            <a:extLst>
              <a:ext uri="{FF2B5EF4-FFF2-40B4-BE49-F238E27FC236}">
                <a16:creationId xmlns:a16="http://schemas.microsoft.com/office/drawing/2014/main" id="{2B6CB825-9E9A-45D0-BDE3-7AB687E12AA0}"/>
              </a:ext>
            </a:extLst>
          </p:cNvPr>
          <p:cNvSpPr/>
          <p:nvPr/>
        </p:nvSpPr>
        <p:spPr>
          <a:xfrm>
            <a:off x="7463704" y="341534"/>
            <a:ext cx="2592288" cy="4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PBS Job Script</a:t>
            </a:r>
          </a:p>
        </p:txBody>
      </p:sp>
    </p:spTree>
    <p:extLst>
      <p:ext uri="{BB962C8B-B14F-4D97-AF65-F5344CB8AC3E}">
        <p14:creationId xmlns:p14="http://schemas.microsoft.com/office/powerpoint/2010/main" val="1951068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6867" name="Rectangle 3"/>
          <p:cNvSpPr>
            <a:spLocks noGrp="1" noChangeArrowheads="1"/>
          </p:cNvSpPr>
          <p:nvPr>
            <p:ph idx="1"/>
          </p:nvPr>
        </p:nvSpPr>
        <p:spPr>
          <a:xfrm>
            <a:off x="551384" y="1844824"/>
            <a:ext cx="4727928" cy="1448512"/>
          </a:xfrm>
          <a:ln w="19050">
            <a:solidFill>
              <a:schemeClr val="accent5"/>
            </a:solidFill>
          </a:ln>
        </p:spPr>
        <p:txBody>
          <a:bodyPr/>
          <a:lstStyle/>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eaLnBrk="1" hangingPunct="1">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nodes=1:cores=9:gpus=1:skylake</a:t>
            </a:r>
          </a:p>
          <a:p>
            <a:pPr marL="0" indent="0" eaLnBrk="1" hangingPunct="1">
              <a:buNone/>
            </a:pP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=5gb</a:t>
            </a:r>
          </a:p>
        </p:txBody>
      </p:sp>
      <p:sp>
        <p:nvSpPr>
          <p:cNvPr id="36866" name="Rectangle 2"/>
          <p:cNvSpPr>
            <a:spLocks noGrp="1" noChangeArrowheads="1"/>
          </p:cNvSpPr>
          <p:nvPr>
            <p:ph type="title"/>
          </p:nvPr>
        </p:nvSpPr>
        <p:spPr>
          <a:xfrm>
            <a:off x="546736" y="184735"/>
            <a:ext cx="3677056" cy="864097"/>
          </a:xfrm>
        </p:spPr>
        <p:txBody>
          <a:bodyPr>
            <a:normAutofit/>
          </a:bodyPr>
          <a:lstStyle/>
          <a:p>
            <a:pPr eaLnBrk="1" hangingPunct="1"/>
            <a:r>
              <a:rPr lang="en-US" altLang="en-US" dirty="0"/>
              <a:t>Other Partitions</a:t>
            </a:r>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nodes=1:cores=36</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=20gb</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43" name="Rectangle 3">
            <a:extLst>
              <a:ext uri="{FF2B5EF4-FFF2-40B4-BE49-F238E27FC236}">
                <a16:creationId xmlns:a16="http://schemas.microsoft.com/office/drawing/2014/main" id="{DA4B22DA-0DC0-4EAE-9CA3-6B02A2498257}"/>
              </a:ext>
            </a:extLst>
          </p:cNvPr>
          <p:cNvSpPr txBox="1">
            <a:spLocks noChangeArrowheads="1"/>
          </p:cNvSpPr>
          <p:nvPr/>
        </p:nvSpPr>
        <p:spPr>
          <a:xfrm>
            <a:off x="565198" y="37890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amd</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nodes=1:cores=64</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=3800mb</a:t>
            </a:r>
          </a:p>
        </p:txBody>
      </p:sp>
      <p:sp>
        <p:nvSpPr>
          <p:cNvPr id="44" name="Rectangle 43">
            <a:extLst>
              <a:ext uri="{FF2B5EF4-FFF2-40B4-BE49-F238E27FC236}">
                <a16:creationId xmlns:a16="http://schemas.microsoft.com/office/drawing/2014/main" id="{3E81C53F-FEAC-4AEE-955E-4EEBBBA00751}"/>
              </a:ext>
            </a:extLst>
          </p:cNvPr>
          <p:cNvSpPr/>
          <p:nvPr/>
        </p:nvSpPr>
        <p:spPr>
          <a:xfrm>
            <a:off x="4031916" y="3474704"/>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AMD</a:t>
            </a:r>
          </a:p>
        </p:txBody>
      </p:sp>
      <p:sp>
        <p:nvSpPr>
          <p:cNvPr id="45" name="Rectangle 3">
            <a:extLst>
              <a:ext uri="{FF2B5EF4-FFF2-40B4-BE49-F238E27FC236}">
                <a16:creationId xmlns:a16="http://schemas.microsoft.com/office/drawing/2014/main" id="{26953725-CC2F-4E54-A75A-D4B5AB358639}"/>
              </a:ext>
            </a:extLst>
          </p:cNvPr>
          <p:cNvSpPr txBox="1">
            <a:spLocks noChangeArrowheads="1"/>
          </p:cNvSpPr>
          <p:nvPr/>
        </p:nvSpPr>
        <p:spPr>
          <a:xfrm>
            <a:off x="6355041" y="3794579"/>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cs typeface="Courier New" panose="02070309020205020404" pitchFamily="49" charset="0"/>
              </a:rPr>
              <a:t> </a:t>
            </a:r>
            <a:br>
              <a:rPr lang="en-US" altLang="en-US" sz="2000" dirty="0">
                <a:cs typeface="Courier New" panose="02070309020205020404" pitchFamily="49" charset="0"/>
              </a:rPr>
            </a:br>
            <a:r>
              <a:rPr lang="en-US" altLang="en-US" sz="2000" dirty="0">
                <a:cs typeface="Courier New" panose="02070309020205020404" pitchFamily="49" charset="0"/>
              </a:rPr>
              <a:t> See </a:t>
            </a:r>
            <a:r>
              <a:rPr lang="en-US" altLang="en-US" sz="2000" dirty="0">
                <a:cs typeface="Courier New" panose="02070309020205020404" pitchFamily="49" charset="0"/>
                <a:hlinkClick r:id="rId2"/>
              </a:rPr>
              <a:t>VSC documentation</a:t>
            </a:r>
            <a:endParaRPr lang="en-US" altLang="en-US" sz="2000" dirty="0">
              <a:cs typeface="Courier New" panose="02070309020205020404" pitchFamily="49" charset="0"/>
            </a:endParaRPr>
          </a:p>
        </p:txBody>
      </p:sp>
      <p:sp>
        <p:nvSpPr>
          <p:cNvPr id="46" name="Rectangle 45">
            <a:extLst>
              <a:ext uri="{FF2B5EF4-FFF2-40B4-BE49-F238E27FC236}">
                <a16:creationId xmlns:a16="http://schemas.microsoft.com/office/drawing/2014/main" id="{542C3EBD-D806-4677-A584-218FE896D914}"/>
              </a:ext>
            </a:extLst>
          </p:cNvPr>
          <p:cNvSpPr/>
          <p:nvPr/>
        </p:nvSpPr>
        <p:spPr>
          <a:xfrm>
            <a:off x="9821759" y="3480243"/>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Superdome</a:t>
            </a:r>
          </a:p>
        </p:txBody>
      </p:sp>
    </p:spTree>
    <p:extLst>
      <p:ext uri="{BB962C8B-B14F-4D97-AF65-F5344CB8AC3E}">
        <p14:creationId xmlns:p14="http://schemas.microsoft.com/office/powerpoint/2010/main" val="2934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P spid="43" grpId="0" animBg="1"/>
      <p:bldP spid="44" grpId="0" animBg="1"/>
      <p:bldP spid="45" grpId="0" animBg="1"/>
      <p:bldP spid="4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Memory Considerations</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956863"/>
            <a:ext cx="10801200" cy="2031325"/>
            <a:chOff x="623392" y="3956863"/>
            <a:chExt cx="10801200" cy="2031325"/>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10272464" y="3956863"/>
              <a:ext cx="1152128"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26424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2698711118"/>
              </p:ext>
            </p:extLst>
          </p:nvPr>
        </p:nvGraphicFramePr>
        <p:xfrm>
          <a:off x="191344" y="980728"/>
          <a:ext cx="11881320" cy="542551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2400" dirty="0"/>
                        <a:t>Command</a:t>
                      </a:r>
                      <a:endParaRPr lang="nl-BE" sz="2400" dirty="0"/>
                    </a:p>
                  </a:txBody>
                  <a:tcPr/>
                </a:tc>
                <a:tc>
                  <a:txBody>
                    <a:bodyPr/>
                    <a:lstStyle/>
                    <a:p>
                      <a:r>
                        <a:rPr lang="en-US" sz="2400" dirty="0"/>
                        <a:t>Purpose</a:t>
                      </a:r>
                      <a:endParaRPr lang="nl-BE" sz="24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mycheckjob</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baseline="0" dirty="0"/>
                        <a:t>Diagnose issues with your job, if any</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94</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D2AE0C-6D0B-4263-B7C4-F46CAED039CD}">
  <ds:schemaRefs>
    <ds:schemaRef ds:uri="http://schemas.microsoft.com/office/2006/metadata/properties"/>
    <ds:schemaRef ds:uri="http://www.w3.org/XML/1998/namespace"/>
    <ds:schemaRef ds:uri="http://purl.org/dc/dcmitype/"/>
    <ds:schemaRef ds:uri="dba8b794-bc45-41c8-a8ad-34f212f94003"/>
    <ds:schemaRef ds:uri="http://schemas.microsoft.com/office/2006/documentManagement/types"/>
    <ds:schemaRef ds:uri="aff7d12c-bb71-4270-bd29-9c4d45ff3327"/>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4"/>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corporate-KULeuven</Template>
  <TotalTime>67473</TotalTime>
  <Words>13991</Words>
  <Application>Microsoft Office PowerPoint</Application>
  <PresentationFormat>Widescreen</PresentationFormat>
  <Paragraphs>2578</Paragraphs>
  <Slides>181</Slides>
  <Notes>71</Notes>
  <HiddenSlides>107</HiddenSlides>
  <MMClips>0</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2</vt:i4>
      </vt:variant>
      <vt:variant>
        <vt:lpstr>Slide Titles</vt:lpstr>
      </vt:variant>
      <vt:variant>
        <vt:i4>181</vt:i4>
      </vt:variant>
    </vt:vector>
  </HeadingPairs>
  <TitlesOfParts>
    <vt:vector size="206" baseType="lpstr">
      <vt:lpstr>Arial</vt:lpstr>
      <vt:lpstr>Arial Unicode MS</vt:lpstr>
      <vt:lpstr>Arvo</vt:lpstr>
      <vt:lpstr>Bebas Neue Bold</vt:lpstr>
      <vt:lpstr>Berlin Sans FB Demi</vt:lpstr>
      <vt:lpstr>Bitstream Vera Serif</vt:lpstr>
      <vt:lpstr>Calibri</vt:lpstr>
      <vt:lpstr>Calibri Light</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1_Office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Storage Areas</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PowerPoint Presentation</vt:lpstr>
      <vt:lpstr>PowerPoint Presentation</vt:lpstr>
      <vt:lpstr>PowerPoint Presentation</vt:lpstr>
      <vt:lpstr>Login Host Names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Serial Application (1 process on 1 core)</vt:lpstr>
      <vt:lpstr>PowerPoint Presentation</vt:lpstr>
      <vt:lpstr>PowerPoint Presentation</vt:lpstr>
      <vt:lpstr>PowerPoint Presentation</vt:lpstr>
      <vt:lpstr>Batch vs. Interactive Jobs</vt:lpstr>
      <vt:lpstr>Requesting Compute Resources Interactively</vt:lpstr>
      <vt:lpstr>Interactive Jobs</vt:lpstr>
      <vt:lpstr>PowerPoint Presentation</vt:lpstr>
      <vt:lpstr>Batch Workload</vt:lpstr>
      <vt:lpstr>Standard Error File</vt:lpstr>
      <vt:lpstr>Standard Output File</vt:lpstr>
      <vt:lpstr>Batch job with resource specifications</vt:lpstr>
      <vt:lpstr>My first pbs script</vt:lpstr>
      <vt:lpstr>Other Partitions</vt:lpstr>
      <vt:lpstr>Memory Considerations</vt:lpstr>
      <vt:lpstr>Managing &amp; Monitoring Jobs</vt:lpstr>
      <vt:lpstr>Debugging / Testing Jobs</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demo/test yourself</vt:lpstr>
      <vt:lpstr>demo/test yourself</vt:lpstr>
      <vt:lpstr>demo - monitoring</vt:lpstr>
      <vt:lpstr>demo – conda installation</vt:lpstr>
      <vt:lpstr>demo – conda usage</vt:lpstr>
      <vt:lpstr>demo – notebooks</vt:lpstr>
      <vt:lpstr>demo – worker</vt:lpstr>
      <vt:lpstr>PowerPoint Presentation</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1225</cp:revision>
  <dcterms:created xsi:type="dcterms:W3CDTF">2012-07-10T07:57:57Z</dcterms:created>
  <dcterms:modified xsi:type="dcterms:W3CDTF">2022-04-05T07:49:24Z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